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7"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309" r:id="rId17"/>
    <p:sldId id="295" r:id="rId18"/>
    <p:sldId id="296" r:id="rId19"/>
    <p:sldId id="297" r:id="rId20"/>
    <p:sldId id="298" r:id="rId21"/>
    <p:sldId id="299" r:id="rId22"/>
    <p:sldId id="300" r:id="rId23"/>
    <p:sldId id="301" r:id="rId24"/>
    <p:sldId id="302" r:id="rId25"/>
    <p:sldId id="303" r:id="rId26"/>
    <p:sldId id="304" r:id="rId27"/>
    <p:sldId id="305" r:id="rId28"/>
    <p:sldId id="310" r:id="rId29"/>
    <p:sldId id="257" r:id="rId30"/>
    <p:sldId id="258" r:id="rId31"/>
    <p:sldId id="259" r:id="rId32"/>
    <p:sldId id="260" r:id="rId33"/>
    <p:sldId id="261" r:id="rId34"/>
    <p:sldId id="263" r:id="rId35"/>
    <p:sldId id="264" r:id="rId36"/>
    <p:sldId id="265" r:id="rId37"/>
    <p:sldId id="270" r:id="rId38"/>
    <p:sldId id="273" r:id="rId39"/>
    <p:sldId id="266" r:id="rId40"/>
    <p:sldId id="274" r:id="rId41"/>
    <p:sldId id="268" r:id="rId42"/>
    <p:sldId id="277" r:id="rId43"/>
    <p:sldId id="276" r:id="rId44"/>
    <p:sldId id="267" r:id="rId45"/>
    <p:sldId id="275" r:id="rId46"/>
    <p:sldId id="271" r:id="rId47"/>
    <p:sldId id="278" r:id="rId48"/>
    <p:sldId id="280" r:id="rId49"/>
    <p:sldId id="279" r:id="rId50"/>
    <p:sldId id="272" r:id="rId5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947D"/>
    <a:srgbClr val="333300"/>
    <a:srgbClr val="333333"/>
    <a:srgbClr val="A68962"/>
    <a:srgbClr val="ACA16C"/>
    <a:srgbClr val="FCF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87744" autoAdjust="0"/>
  </p:normalViewPr>
  <p:slideViewPr>
    <p:cSldViewPr>
      <p:cViewPr>
        <p:scale>
          <a:sx n="90" d="100"/>
          <a:sy n="90" d="100"/>
        </p:scale>
        <p:origin x="-942" y="564"/>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1998"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7" y="1"/>
            <a:ext cx="2972421" cy="464980"/>
          </a:xfrm>
          <a:prstGeom prst="rect">
            <a:avLst/>
          </a:prstGeom>
        </p:spPr>
        <p:txBody>
          <a:bodyPr vert="horz" lIns="91440" tIns="45720" rIns="91440" bIns="45720" rtlCol="0"/>
          <a:lstStyle>
            <a:lvl1pPr algn="r">
              <a:defRPr sz="1200"/>
            </a:lvl1pPr>
          </a:lstStyle>
          <a:p>
            <a:fld id="{C2531FFE-B587-4D1A-95BC-18C538AFC930}" type="datetimeFigureOut">
              <a:rPr lang="en-US" smtClean="0"/>
              <a:t>1/10/2014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16510"/>
            <a:ext cx="5485158" cy="418322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829823"/>
            <a:ext cx="2972421" cy="464980"/>
          </a:xfrm>
          <a:prstGeom prst="rect">
            <a:avLst/>
          </a:prstGeom>
        </p:spPr>
        <p:txBody>
          <a:bodyPr vert="horz" lIns="91440" tIns="45720" rIns="91440" bIns="45720" rtlCol="0" anchor="b"/>
          <a:lstStyle>
            <a:lvl1pPr algn="r">
              <a:defRPr sz="1200"/>
            </a:lvl1pPr>
          </a:lstStyle>
          <a:p>
            <a:fld id="{18585D3D-40AB-4A43-B4FB-DC5BF898E9E5}" type="slidenum">
              <a:rPr lang="en-US" smtClean="0"/>
              <a:t>‹#›</a:t>
            </a:fld>
            <a:endParaRPr lang="en-US"/>
          </a:p>
        </p:txBody>
      </p:sp>
    </p:spTree>
    <p:extLst>
      <p:ext uri="{BB962C8B-B14F-4D97-AF65-F5344CB8AC3E}">
        <p14:creationId xmlns:p14="http://schemas.microsoft.com/office/powerpoint/2010/main" val="258306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1</a:t>
            </a:fld>
            <a:endParaRPr lang="en-US"/>
          </a:p>
        </p:txBody>
      </p:sp>
    </p:spTree>
    <p:extLst>
      <p:ext uri="{BB962C8B-B14F-4D97-AF65-F5344CB8AC3E}">
        <p14:creationId xmlns:p14="http://schemas.microsoft.com/office/powerpoint/2010/main" val="3206616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34</a:t>
            </a:fld>
            <a:endParaRPr lang="en-US"/>
          </a:p>
        </p:txBody>
      </p:sp>
    </p:spTree>
    <p:extLst>
      <p:ext uri="{BB962C8B-B14F-4D97-AF65-F5344CB8AC3E}">
        <p14:creationId xmlns:p14="http://schemas.microsoft.com/office/powerpoint/2010/main" val="3238562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35</a:t>
            </a:fld>
            <a:endParaRPr lang="en-US"/>
          </a:p>
        </p:txBody>
      </p:sp>
    </p:spTree>
    <p:extLst>
      <p:ext uri="{BB962C8B-B14F-4D97-AF65-F5344CB8AC3E}">
        <p14:creationId xmlns:p14="http://schemas.microsoft.com/office/powerpoint/2010/main" val="3028723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36</a:t>
            </a:fld>
            <a:endParaRPr lang="en-US"/>
          </a:p>
        </p:txBody>
      </p:sp>
    </p:spTree>
    <p:extLst>
      <p:ext uri="{BB962C8B-B14F-4D97-AF65-F5344CB8AC3E}">
        <p14:creationId xmlns:p14="http://schemas.microsoft.com/office/powerpoint/2010/main" val="1944354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37</a:t>
            </a:fld>
            <a:endParaRPr lang="en-US"/>
          </a:p>
        </p:txBody>
      </p:sp>
    </p:spTree>
    <p:extLst>
      <p:ext uri="{BB962C8B-B14F-4D97-AF65-F5344CB8AC3E}">
        <p14:creationId xmlns:p14="http://schemas.microsoft.com/office/powerpoint/2010/main" val="1349297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38</a:t>
            </a:fld>
            <a:endParaRPr lang="en-US"/>
          </a:p>
        </p:txBody>
      </p:sp>
    </p:spTree>
    <p:extLst>
      <p:ext uri="{BB962C8B-B14F-4D97-AF65-F5344CB8AC3E}">
        <p14:creationId xmlns:p14="http://schemas.microsoft.com/office/powerpoint/2010/main" val="2407822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39</a:t>
            </a:fld>
            <a:endParaRPr lang="en-US"/>
          </a:p>
        </p:txBody>
      </p:sp>
    </p:spTree>
    <p:extLst>
      <p:ext uri="{BB962C8B-B14F-4D97-AF65-F5344CB8AC3E}">
        <p14:creationId xmlns:p14="http://schemas.microsoft.com/office/powerpoint/2010/main" val="808825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40</a:t>
            </a:fld>
            <a:endParaRPr lang="en-US"/>
          </a:p>
        </p:txBody>
      </p:sp>
    </p:spTree>
    <p:extLst>
      <p:ext uri="{BB962C8B-B14F-4D97-AF65-F5344CB8AC3E}">
        <p14:creationId xmlns:p14="http://schemas.microsoft.com/office/powerpoint/2010/main" val="3547445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41</a:t>
            </a:fld>
            <a:endParaRPr lang="en-US"/>
          </a:p>
        </p:txBody>
      </p:sp>
    </p:spTree>
    <p:extLst>
      <p:ext uri="{BB962C8B-B14F-4D97-AF65-F5344CB8AC3E}">
        <p14:creationId xmlns:p14="http://schemas.microsoft.com/office/powerpoint/2010/main" val="3556399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42</a:t>
            </a:fld>
            <a:endParaRPr lang="en-US"/>
          </a:p>
        </p:txBody>
      </p:sp>
    </p:spTree>
    <p:extLst>
      <p:ext uri="{BB962C8B-B14F-4D97-AF65-F5344CB8AC3E}">
        <p14:creationId xmlns:p14="http://schemas.microsoft.com/office/powerpoint/2010/main" val="4095495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43</a:t>
            </a:fld>
            <a:endParaRPr lang="en-US"/>
          </a:p>
        </p:txBody>
      </p:sp>
    </p:spTree>
    <p:extLst>
      <p:ext uri="{BB962C8B-B14F-4D97-AF65-F5344CB8AC3E}">
        <p14:creationId xmlns:p14="http://schemas.microsoft.com/office/powerpoint/2010/main" val="29445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2</a:t>
            </a:fld>
            <a:endParaRPr lang="en-US"/>
          </a:p>
        </p:txBody>
      </p:sp>
    </p:spTree>
    <p:extLst>
      <p:ext uri="{BB962C8B-B14F-4D97-AF65-F5344CB8AC3E}">
        <p14:creationId xmlns:p14="http://schemas.microsoft.com/office/powerpoint/2010/main" val="3206616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44</a:t>
            </a:fld>
            <a:endParaRPr lang="en-US"/>
          </a:p>
        </p:txBody>
      </p:sp>
    </p:spTree>
    <p:extLst>
      <p:ext uri="{BB962C8B-B14F-4D97-AF65-F5344CB8AC3E}">
        <p14:creationId xmlns:p14="http://schemas.microsoft.com/office/powerpoint/2010/main" val="861103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45</a:t>
            </a:fld>
            <a:endParaRPr lang="en-US"/>
          </a:p>
        </p:txBody>
      </p:sp>
    </p:spTree>
    <p:extLst>
      <p:ext uri="{BB962C8B-B14F-4D97-AF65-F5344CB8AC3E}">
        <p14:creationId xmlns:p14="http://schemas.microsoft.com/office/powerpoint/2010/main" val="3412125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8585D3D-40AB-4A43-B4FB-DC5BF898E9E5}" type="slidenum">
              <a:rPr lang="en-US" smtClean="0"/>
              <a:t>46</a:t>
            </a:fld>
            <a:endParaRPr lang="en-US"/>
          </a:p>
        </p:txBody>
      </p:sp>
    </p:spTree>
    <p:extLst>
      <p:ext uri="{BB962C8B-B14F-4D97-AF65-F5344CB8AC3E}">
        <p14:creationId xmlns:p14="http://schemas.microsoft.com/office/powerpoint/2010/main" val="4047416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47</a:t>
            </a:fld>
            <a:endParaRPr lang="en-US"/>
          </a:p>
        </p:txBody>
      </p:sp>
    </p:spTree>
    <p:extLst>
      <p:ext uri="{BB962C8B-B14F-4D97-AF65-F5344CB8AC3E}">
        <p14:creationId xmlns:p14="http://schemas.microsoft.com/office/powerpoint/2010/main" val="3636978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48</a:t>
            </a:fld>
            <a:endParaRPr lang="en-US"/>
          </a:p>
        </p:txBody>
      </p:sp>
    </p:spTree>
    <p:extLst>
      <p:ext uri="{BB962C8B-B14F-4D97-AF65-F5344CB8AC3E}">
        <p14:creationId xmlns:p14="http://schemas.microsoft.com/office/powerpoint/2010/main" val="548836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49</a:t>
            </a:fld>
            <a:endParaRPr lang="en-US"/>
          </a:p>
        </p:txBody>
      </p:sp>
    </p:spTree>
    <p:extLst>
      <p:ext uri="{BB962C8B-B14F-4D97-AF65-F5344CB8AC3E}">
        <p14:creationId xmlns:p14="http://schemas.microsoft.com/office/powerpoint/2010/main" val="1802544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50</a:t>
            </a:fld>
            <a:endParaRPr lang="en-US"/>
          </a:p>
        </p:txBody>
      </p:sp>
    </p:spTree>
    <p:extLst>
      <p:ext uri="{BB962C8B-B14F-4D97-AF65-F5344CB8AC3E}">
        <p14:creationId xmlns:p14="http://schemas.microsoft.com/office/powerpoint/2010/main" val="190719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16</a:t>
            </a:fld>
            <a:endParaRPr lang="en-US"/>
          </a:p>
        </p:txBody>
      </p:sp>
    </p:spTree>
    <p:extLst>
      <p:ext uri="{BB962C8B-B14F-4D97-AF65-F5344CB8AC3E}">
        <p14:creationId xmlns:p14="http://schemas.microsoft.com/office/powerpoint/2010/main" val="320661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28</a:t>
            </a:fld>
            <a:endParaRPr lang="en-US"/>
          </a:p>
        </p:txBody>
      </p:sp>
    </p:spTree>
    <p:extLst>
      <p:ext uri="{BB962C8B-B14F-4D97-AF65-F5344CB8AC3E}">
        <p14:creationId xmlns:p14="http://schemas.microsoft.com/office/powerpoint/2010/main" val="3206616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29</a:t>
            </a:fld>
            <a:endParaRPr lang="en-US"/>
          </a:p>
        </p:txBody>
      </p:sp>
    </p:spTree>
    <p:extLst>
      <p:ext uri="{BB962C8B-B14F-4D97-AF65-F5344CB8AC3E}">
        <p14:creationId xmlns:p14="http://schemas.microsoft.com/office/powerpoint/2010/main" val="3877839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30</a:t>
            </a:fld>
            <a:endParaRPr lang="en-US"/>
          </a:p>
        </p:txBody>
      </p:sp>
    </p:spTree>
    <p:extLst>
      <p:ext uri="{BB962C8B-B14F-4D97-AF65-F5344CB8AC3E}">
        <p14:creationId xmlns:p14="http://schemas.microsoft.com/office/powerpoint/2010/main" val="129738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31</a:t>
            </a:fld>
            <a:endParaRPr lang="en-US"/>
          </a:p>
        </p:txBody>
      </p:sp>
    </p:spTree>
    <p:extLst>
      <p:ext uri="{BB962C8B-B14F-4D97-AF65-F5344CB8AC3E}">
        <p14:creationId xmlns:p14="http://schemas.microsoft.com/office/powerpoint/2010/main" val="484624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32</a:t>
            </a:fld>
            <a:endParaRPr lang="en-US"/>
          </a:p>
        </p:txBody>
      </p:sp>
    </p:spTree>
    <p:extLst>
      <p:ext uri="{BB962C8B-B14F-4D97-AF65-F5344CB8AC3E}">
        <p14:creationId xmlns:p14="http://schemas.microsoft.com/office/powerpoint/2010/main" val="1861882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5D3D-40AB-4A43-B4FB-DC5BF898E9E5}" type="slidenum">
              <a:rPr lang="en-US" smtClean="0"/>
              <a:t>33</a:t>
            </a:fld>
            <a:endParaRPr lang="en-US"/>
          </a:p>
        </p:txBody>
      </p:sp>
    </p:spTree>
    <p:extLst>
      <p:ext uri="{BB962C8B-B14F-4D97-AF65-F5344CB8AC3E}">
        <p14:creationId xmlns:p14="http://schemas.microsoft.com/office/powerpoint/2010/main" val="179184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5BDAEF-FFF3-46CD-B0C2-5908D8BBE6D6}" type="datetimeFigureOut">
              <a:rPr lang="en-US" smtClean="0"/>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456E3-3260-4A49-A94C-B4318CD06A11}" type="slidenum">
              <a:rPr lang="en-US" smtClean="0"/>
              <a:t>‹#›</a:t>
            </a:fld>
            <a:endParaRPr lang="en-US"/>
          </a:p>
        </p:txBody>
      </p:sp>
    </p:spTree>
    <p:extLst>
      <p:ext uri="{BB962C8B-B14F-4D97-AF65-F5344CB8AC3E}">
        <p14:creationId xmlns:p14="http://schemas.microsoft.com/office/powerpoint/2010/main" val="16157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5BDAEF-FFF3-46CD-B0C2-5908D8BBE6D6}" type="datetimeFigureOut">
              <a:rPr lang="en-US" smtClean="0"/>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456E3-3260-4A49-A94C-B4318CD06A11}" type="slidenum">
              <a:rPr lang="en-US" smtClean="0"/>
              <a:t>‹#›</a:t>
            </a:fld>
            <a:endParaRPr lang="en-US"/>
          </a:p>
        </p:txBody>
      </p:sp>
    </p:spTree>
    <p:extLst>
      <p:ext uri="{BB962C8B-B14F-4D97-AF65-F5344CB8AC3E}">
        <p14:creationId xmlns:p14="http://schemas.microsoft.com/office/powerpoint/2010/main" val="385431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5BDAEF-FFF3-46CD-B0C2-5908D8BBE6D6}" type="datetimeFigureOut">
              <a:rPr lang="en-US" smtClean="0"/>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456E3-3260-4A49-A94C-B4318CD06A11}" type="slidenum">
              <a:rPr lang="en-US" smtClean="0"/>
              <a:t>‹#›</a:t>
            </a:fld>
            <a:endParaRPr lang="en-US"/>
          </a:p>
        </p:txBody>
      </p:sp>
    </p:spTree>
    <p:extLst>
      <p:ext uri="{BB962C8B-B14F-4D97-AF65-F5344CB8AC3E}">
        <p14:creationId xmlns:p14="http://schemas.microsoft.com/office/powerpoint/2010/main" val="413541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5BDAEF-FFF3-46CD-B0C2-5908D8BBE6D6}" type="datetimeFigureOut">
              <a:rPr lang="en-US" smtClean="0"/>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456E3-3260-4A49-A94C-B4318CD06A11}" type="slidenum">
              <a:rPr lang="en-US" smtClean="0"/>
              <a:t>‹#›</a:t>
            </a:fld>
            <a:endParaRPr lang="en-US"/>
          </a:p>
        </p:txBody>
      </p:sp>
    </p:spTree>
    <p:extLst>
      <p:ext uri="{BB962C8B-B14F-4D97-AF65-F5344CB8AC3E}">
        <p14:creationId xmlns:p14="http://schemas.microsoft.com/office/powerpoint/2010/main" val="116338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5BDAEF-FFF3-46CD-B0C2-5908D8BBE6D6}" type="datetimeFigureOut">
              <a:rPr lang="en-US" smtClean="0"/>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456E3-3260-4A49-A94C-B4318CD06A11}" type="slidenum">
              <a:rPr lang="en-US" smtClean="0"/>
              <a:t>‹#›</a:t>
            </a:fld>
            <a:endParaRPr lang="en-US"/>
          </a:p>
        </p:txBody>
      </p:sp>
    </p:spTree>
    <p:extLst>
      <p:ext uri="{BB962C8B-B14F-4D97-AF65-F5344CB8AC3E}">
        <p14:creationId xmlns:p14="http://schemas.microsoft.com/office/powerpoint/2010/main" val="744910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5BDAEF-FFF3-46CD-B0C2-5908D8BBE6D6}" type="datetimeFigureOut">
              <a:rPr lang="en-US" smtClean="0"/>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456E3-3260-4A49-A94C-B4318CD06A11}" type="slidenum">
              <a:rPr lang="en-US" smtClean="0"/>
              <a:t>‹#›</a:t>
            </a:fld>
            <a:endParaRPr lang="en-US"/>
          </a:p>
        </p:txBody>
      </p:sp>
    </p:spTree>
    <p:extLst>
      <p:ext uri="{BB962C8B-B14F-4D97-AF65-F5344CB8AC3E}">
        <p14:creationId xmlns:p14="http://schemas.microsoft.com/office/powerpoint/2010/main" val="608685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5BDAEF-FFF3-46CD-B0C2-5908D8BBE6D6}" type="datetimeFigureOut">
              <a:rPr lang="en-US" smtClean="0"/>
              <a:t>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456E3-3260-4A49-A94C-B4318CD06A11}" type="slidenum">
              <a:rPr lang="en-US" smtClean="0"/>
              <a:t>‹#›</a:t>
            </a:fld>
            <a:endParaRPr lang="en-US"/>
          </a:p>
        </p:txBody>
      </p:sp>
    </p:spTree>
    <p:extLst>
      <p:ext uri="{BB962C8B-B14F-4D97-AF65-F5344CB8AC3E}">
        <p14:creationId xmlns:p14="http://schemas.microsoft.com/office/powerpoint/2010/main" val="187704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5BDAEF-FFF3-46CD-B0C2-5908D8BBE6D6}" type="datetimeFigureOut">
              <a:rPr lang="en-US" smtClean="0"/>
              <a:t>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456E3-3260-4A49-A94C-B4318CD06A11}" type="slidenum">
              <a:rPr lang="en-US" smtClean="0"/>
              <a:t>‹#›</a:t>
            </a:fld>
            <a:endParaRPr lang="en-US"/>
          </a:p>
        </p:txBody>
      </p:sp>
    </p:spTree>
    <p:extLst>
      <p:ext uri="{BB962C8B-B14F-4D97-AF65-F5344CB8AC3E}">
        <p14:creationId xmlns:p14="http://schemas.microsoft.com/office/powerpoint/2010/main" val="943761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BDAEF-FFF3-46CD-B0C2-5908D8BBE6D6}" type="datetimeFigureOut">
              <a:rPr lang="en-US" smtClean="0"/>
              <a:t>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456E3-3260-4A49-A94C-B4318CD06A11}" type="slidenum">
              <a:rPr lang="en-US" smtClean="0"/>
              <a:t>‹#›</a:t>
            </a:fld>
            <a:endParaRPr lang="en-US"/>
          </a:p>
        </p:txBody>
      </p:sp>
    </p:spTree>
    <p:extLst>
      <p:ext uri="{BB962C8B-B14F-4D97-AF65-F5344CB8AC3E}">
        <p14:creationId xmlns:p14="http://schemas.microsoft.com/office/powerpoint/2010/main" val="3907971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5BDAEF-FFF3-46CD-B0C2-5908D8BBE6D6}" type="datetimeFigureOut">
              <a:rPr lang="en-US" smtClean="0"/>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456E3-3260-4A49-A94C-B4318CD06A11}" type="slidenum">
              <a:rPr lang="en-US" smtClean="0"/>
              <a:t>‹#›</a:t>
            </a:fld>
            <a:endParaRPr lang="en-US"/>
          </a:p>
        </p:txBody>
      </p:sp>
    </p:spTree>
    <p:extLst>
      <p:ext uri="{BB962C8B-B14F-4D97-AF65-F5344CB8AC3E}">
        <p14:creationId xmlns:p14="http://schemas.microsoft.com/office/powerpoint/2010/main" val="35285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5BDAEF-FFF3-46CD-B0C2-5908D8BBE6D6}" type="datetimeFigureOut">
              <a:rPr lang="en-US" smtClean="0"/>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456E3-3260-4A49-A94C-B4318CD06A11}" type="slidenum">
              <a:rPr lang="en-US" smtClean="0"/>
              <a:t>‹#›</a:t>
            </a:fld>
            <a:endParaRPr lang="en-US"/>
          </a:p>
        </p:txBody>
      </p:sp>
    </p:spTree>
    <p:extLst>
      <p:ext uri="{BB962C8B-B14F-4D97-AF65-F5344CB8AC3E}">
        <p14:creationId xmlns:p14="http://schemas.microsoft.com/office/powerpoint/2010/main" val="231221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2000">
              <a:srgbClr val="3C947D"/>
            </a:gs>
            <a:gs pos="88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BDAEF-FFF3-46CD-B0C2-5908D8BBE6D6}" type="datetimeFigureOut">
              <a:rPr lang="en-US" smtClean="0"/>
              <a:t>1/10/2014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456E3-3260-4A49-A94C-B4318CD06A11}" type="slidenum">
              <a:rPr lang="en-US" smtClean="0"/>
              <a:t>‹#›</a:t>
            </a:fld>
            <a:endParaRPr lang="en-US"/>
          </a:p>
        </p:txBody>
      </p:sp>
    </p:spTree>
    <p:extLst>
      <p:ext uri="{BB962C8B-B14F-4D97-AF65-F5344CB8AC3E}">
        <p14:creationId xmlns:p14="http://schemas.microsoft.com/office/powerpoint/2010/main" val="2023673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colorado.gov/cs/Satellite/CDHS-Main/CBON/1251575083520"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colorado.gov/cs/Satellite/CDHS-Main/CBON/125157508352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olorado.gov/cs/Satellite/CDHS-Main/CBON/125157508352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olorado.gov/cs/Satellite/CDHS-Main/CBON/1251575083520"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3.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rgbClr val="3C947D"/>
            </a:gs>
            <a:gs pos="67000">
              <a:schemeClr val="bg1"/>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42950"/>
            <a:ext cx="7989125" cy="1905000"/>
          </a:xfrm>
          <a:solidFill>
            <a:schemeClr val="accent1">
              <a:lumMod val="75000"/>
            </a:schemeClr>
          </a:solidFill>
          <a:ln>
            <a:noFill/>
          </a:ln>
          <a:effectLst>
            <a:outerShdw blurRad="304800" dist="38100" dir="2700000" algn="tl" rotWithShape="0">
              <a:prstClr val="black"/>
            </a:outerShdw>
          </a:effectLst>
        </p:spPr>
        <p:txBody>
          <a:bodyPr>
            <a:normAutofit fontScale="90000"/>
          </a:bodyPr>
          <a:lstStyle/>
          <a:p>
            <a:r>
              <a:rPr lang="en-US" sz="3200" dirty="0" smtClean="0">
                <a:solidFill>
                  <a:schemeClr val="bg1"/>
                </a:solidFill>
              </a:rPr>
              <a:t>Supporting Permanence,</a:t>
            </a:r>
            <a:br>
              <a:rPr lang="en-US" sz="3200" dirty="0" smtClean="0">
                <a:solidFill>
                  <a:schemeClr val="bg1"/>
                </a:solidFill>
              </a:rPr>
            </a:br>
            <a:r>
              <a:rPr lang="en-US" sz="3200" dirty="0" smtClean="0">
                <a:solidFill>
                  <a:schemeClr val="bg1"/>
                </a:solidFill>
              </a:rPr>
              <a:t>Adoption Assistance,</a:t>
            </a:r>
            <a:br>
              <a:rPr lang="en-US" sz="3200" dirty="0" smtClean="0">
                <a:solidFill>
                  <a:schemeClr val="bg1"/>
                </a:solidFill>
              </a:rPr>
            </a:br>
            <a:r>
              <a:rPr lang="en-US" sz="3200" dirty="0" smtClean="0">
                <a:solidFill>
                  <a:schemeClr val="bg1"/>
                </a:solidFill>
              </a:rPr>
              <a:t>and the </a:t>
            </a:r>
            <a:br>
              <a:rPr lang="en-US" sz="3200" dirty="0" smtClean="0">
                <a:solidFill>
                  <a:schemeClr val="bg1"/>
                </a:solidFill>
              </a:rPr>
            </a:br>
            <a:r>
              <a:rPr lang="en-US" sz="3200" dirty="0" smtClean="0">
                <a:solidFill>
                  <a:schemeClr val="bg1"/>
                </a:solidFill>
              </a:rPr>
              <a:t>Title IV-E Waiver Demonstration Project</a:t>
            </a:r>
            <a:endParaRPr lang="en-US" sz="3200" dirty="0">
              <a:solidFill>
                <a:schemeClr val="bg1"/>
              </a:solidFill>
            </a:endParaRPr>
          </a:p>
        </p:txBody>
      </p:sp>
      <p:pic>
        <p:nvPicPr>
          <p:cNvPr id="4" name="Picture 3"/>
          <p:cNvPicPr>
            <a:picLocks noChangeAspect="1"/>
          </p:cNvPicPr>
          <p:nvPr/>
        </p:nvPicPr>
        <p:blipFill>
          <a:blip r:embed="rId3">
            <a:grayscl/>
            <a:extLst>
              <a:ext uri="{BEBA8EAE-BF5A-486C-A8C5-ECC9F3942E4B}">
                <a14:imgProps xmlns:a14="http://schemas.microsoft.com/office/drawing/2010/main">
                  <a14:imgLayer r:embed="rId4">
                    <a14:imgEffect>
                      <a14:artisticPencilGrayscale/>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452124" y="3879741"/>
            <a:ext cx="3920475" cy="3054459"/>
          </a:xfrm>
          <a:prstGeom prst="rect">
            <a:avLst/>
          </a:prstGeom>
          <a:effectLst>
            <a:glow rad="812800">
              <a:srgbClr val="FCF0D0">
                <a:alpha val="0"/>
              </a:srgbClr>
            </a:glow>
            <a:outerShdw blurRad="50800" dist="50800" dir="5400000" sx="80000" sy="80000" algn="ctr" rotWithShape="0">
              <a:srgbClr val="000000">
                <a:alpha val="16000"/>
              </a:srgbClr>
            </a:outerShdw>
            <a:softEdge rad="317500"/>
          </a:effectLst>
        </p:spPr>
      </p:pic>
      <p:sp>
        <p:nvSpPr>
          <p:cNvPr id="5" name="TextBox 4"/>
          <p:cNvSpPr txBox="1"/>
          <p:nvPr/>
        </p:nvSpPr>
        <p:spPr>
          <a:xfrm>
            <a:off x="381000" y="3962400"/>
            <a:ext cx="4648200" cy="2708434"/>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b="1" dirty="0" smtClean="0"/>
              <a:t>Mary Griffin</a:t>
            </a:r>
          </a:p>
          <a:p>
            <a:pPr algn="ctr"/>
            <a:r>
              <a:rPr lang="en-US" sz="1600" i="1" dirty="0" smtClean="0"/>
              <a:t>Foster Care, Kinship </a:t>
            </a:r>
            <a:r>
              <a:rPr lang="en-US" sz="1600" i="1" dirty="0"/>
              <a:t>Family Foster </a:t>
            </a:r>
            <a:r>
              <a:rPr lang="en-US" sz="1600" i="1" dirty="0" smtClean="0"/>
              <a:t>Care , RGAP</a:t>
            </a:r>
          </a:p>
          <a:p>
            <a:pPr algn="ctr"/>
            <a:r>
              <a:rPr lang="en-US" sz="1600" i="1" dirty="0" smtClean="0"/>
              <a:t>Program </a:t>
            </a:r>
            <a:r>
              <a:rPr lang="en-US" sz="1600" i="1" dirty="0"/>
              <a:t>Administrator </a:t>
            </a:r>
          </a:p>
          <a:p>
            <a:pPr algn="ctr"/>
            <a:endParaRPr lang="en-US" sz="1000" dirty="0" smtClean="0"/>
          </a:p>
          <a:p>
            <a:pPr algn="ctr"/>
            <a:r>
              <a:rPr lang="en-US" b="1" dirty="0" smtClean="0"/>
              <a:t>Connie Vigil</a:t>
            </a:r>
          </a:p>
          <a:p>
            <a:pPr algn="ctr"/>
            <a:r>
              <a:rPr lang="en-US" sz="1600" i="1" dirty="0" smtClean="0"/>
              <a:t>Adoption </a:t>
            </a:r>
          </a:p>
          <a:p>
            <a:pPr algn="ctr"/>
            <a:r>
              <a:rPr lang="en-US" sz="1600" i="1" dirty="0" smtClean="0"/>
              <a:t>Program Administrator</a:t>
            </a:r>
            <a:endParaRPr lang="en-US" sz="1600" dirty="0"/>
          </a:p>
          <a:p>
            <a:pPr algn="ctr"/>
            <a:endParaRPr lang="en-US" sz="1000" dirty="0"/>
          </a:p>
          <a:p>
            <a:pPr algn="ctr"/>
            <a:r>
              <a:rPr lang="en-US" b="1" dirty="0" smtClean="0"/>
              <a:t>Paige Rosemond</a:t>
            </a:r>
          </a:p>
          <a:p>
            <a:pPr algn="ctr"/>
            <a:r>
              <a:rPr lang="en-US" sz="1600" i="1" dirty="0" smtClean="0"/>
              <a:t>Title IV-E Waiver Demonstration</a:t>
            </a:r>
          </a:p>
          <a:p>
            <a:pPr algn="ctr"/>
            <a:r>
              <a:rPr lang="en-US" sz="1600" i="1" dirty="0" smtClean="0"/>
              <a:t> Project Administrator</a:t>
            </a:r>
          </a:p>
        </p:txBody>
      </p:sp>
      <p:pic>
        <p:nvPicPr>
          <p:cNvPr id="6" name="Picture 5" descr="Colorado Department of Human Services">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52400"/>
            <a:ext cx="7010400" cy="1066800"/>
          </a:xfrm>
          <a:prstGeom prst="rect">
            <a:avLst/>
          </a:prstGeom>
          <a:ln>
            <a:noFill/>
          </a:ln>
          <a:effectLst>
            <a:outerShdw blurRad="63500" sx="102000" sy="102000" algn="ctr" rotWithShape="0">
              <a:prstClr val="black">
                <a:alpha val="40000"/>
              </a:prstClr>
            </a:outerShdw>
            <a:softEdge rad="112500"/>
          </a:effectLst>
        </p:spPr>
      </p:pic>
      <p:sp>
        <p:nvSpPr>
          <p:cNvPr id="3" name="Rectangle 2"/>
          <p:cNvSpPr/>
          <p:nvPr/>
        </p:nvSpPr>
        <p:spPr>
          <a:xfrm>
            <a:off x="1790700" y="3243789"/>
            <a:ext cx="5715000" cy="707886"/>
          </a:xfrm>
          <a:prstGeom prst="rect">
            <a:avLst/>
          </a:prstGeom>
          <a:solidFill>
            <a:schemeClr val="bg1"/>
          </a:solidFill>
          <a:effectLst>
            <a:outerShdw blurRad="63500" sx="102000" sy="102000" algn="ctr" rotWithShape="0">
              <a:prstClr val="black">
                <a:alpha val="40000"/>
              </a:prstClr>
            </a:outerShdw>
            <a:softEdge rad="63500"/>
          </a:effectLst>
        </p:spPr>
        <p:txBody>
          <a:bodyPr wrap="square">
            <a:spAutoFit/>
          </a:bodyPr>
          <a:lstStyle/>
          <a:p>
            <a:pPr algn="ctr"/>
            <a:r>
              <a:rPr lang="en-US" altLang="en-US" sz="2000" b="1" dirty="0">
                <a:solidFill>
                  <a:schemeClr val="accent1">
                    <a:lumMod val="75000"/>
                  </a:schemeClr>
                </a:solidFill>
              </a:rPr>
              <a:t>Office of the Child’s Representative</a:t>
            </a:r>
            <a:br>
              <a:rPr lang="en-US" altLang="en-US" sz="2000" b="1" dirty="0">
                <a:solidFill>
                  <a:schemeClr val="accent1">
                    <a:lumMod val="75000"/>
                  </a:schemeClr>
                </a:solidFill>
              </a:rPr>
            </a:br>
            <a:r>
              <a:rPr lang="en-US" altLang="en-US" sz="2000" b="1" dirty="0">
                <a:solidFill>
                  <a:schemeClr val="accent1">
                    <a:lumMod val="75000"/>
                  </a:schemeClr>
                </a:solidFill>
              </a:rPr>
              <a:t>January 13, 2014</a:t>
            </a:r>
            <a:endParaRPr lang="en-US" sz="2000" b="1" dirty="0">
              <a:solidFill>
                <a:schemeClr val="accent1">
                  <a:lumMod val="75000"/>
                </a:schemeClr>
              </a:solidFill>
            </a:endParaRPr>
          </a:p>
        </p:txBody>
      </p:sp>
    </p:spTree>
    <p:extLst>
      <p:ext uri="{BB962C8B-B14F-4D97-AF65-F5344CB8AC3E}">
        <p14:creationId xmlns:p14="http://schemas.microsoft.com/office/powerpoint/2010/main" val="1899091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8229600" cy="4572000"/>
          </a:xfrm>
          <a:ln>
            <a:noFill/>
          </a:ln>
        </p:spPr>
        <p:txBody>
          <a:bodyPr rtlCol="0">
            <a:noAutofit/>
          </a:bodyPr>
          <a:lstStyle/>
          <a:p>
            <a:pPr>
              <a:lnSpc>
                <a:spcPct val="90000"/>
              </a:lnSpc>
              <a:buClr>
                <a:schemeClr val="bg1"/>
              </a:buClr>
              <a:defRPr/>
            </a:pPr>
            <a:r>
              <a:rPr lang="en-US" altLang="en-US" sz="2400" b="1" dirty="0" smtClean="0">
                <a:solidFill>
                  <a:schemeClr val="bg1"/>
                </a:solidFill>
              </a:rPr>
              <a:t>P</a:t>
            </a:r>
            <a:r>
              <a:rPr lang="en-US" altLang="en-US" sz="2400" b="1" dirty="0" smtClean="0">
                <a:solidFill>
                  <a:schemeClr val="bg1"/>
                </a:solidFill>
                <a:cs typeface="Arial" pitchFamily="34" charset="0"/>
              </a:rPr>
              <a:t>rospective </a:t>
            </a:r>
            <a:r>
              <a:rPr lang="en-US" altLang="en-US" sz="2400" b="1" dirty="0">
                <a:solidFill>
                  <a:schemeClr val="bg1"/>
                </a:solidFill>
                <a:cs typeface="Arial" pitchFamily="34" charset="0"/>
              </a:rPr>
              <a:t>relative guardian must understand </a:t>
            </a:r>
            <a:endParaRPr lang="en-US" altLang="en-US" sz="2400" b="1" dirty="0" smtClean="0">
              <a:solidFill>
                <a:schemeClr val="bg1"/>
              </a:solidFill>
              <a:cs typeface="Arial" pitchFamily="34" charset="0"/>
            </a:endParaRPr>
          </a:p>
          <a:p>
            <a:pPr marL="690562">
              <a:lnSpc>
                <a:spcPct val="90000"/>
              </a:lnSpc>
              <a:buClr>
                <a:schemeClr val="bg1"/>
              </a:buClr>
              <a:defRPr/>
            </a:pPr>
            <a:r>
              <a:rPr lang="en-US" altLang="en-US" sz="2000" b="1" dirty="0" smtClean="0">
                <a:solidFill>
                  <a:schemeClr val="bg1"/>
                </a:solidFill>
                <a:cs typeface="Arial" pitchFamily="34" charset="0"/>
              </a:rPr>
              <a:t>Significance </a:t>
            </a:r>
            <a:r>
              <a:rPr lang="en-US" altLang="en-US" sz="2000" b="1" dirty="0">
                <a:solidFill>
                  <a:schemeClr val="bg1"/>
                </a:solidFill>
                <a:cs typeface="Arial" pitchFamily="34" charset="0"/>
              </a:rPr>
              <a:t>of permanency through guardianship </a:t>
            </a:r>
            <a:r>
              <a:rPr lang="en-US" altLang="en-US" sz="1800" b="1" dirty="0" smtClean="0">
                <a:solidFill>
                  <a:schemeClr val="bg1"/>
                </a:solidFill>
                <a:cs typeface="Arial" pitchFamily="34" charset="0"/>
              </a:rPr>
              <a:t>(</a:t>
            </a:r>
            <a:r>
              <a:rPr lang="en-US" altLang="en-US" sz="1800" b="1" i="1" dirty="0" smtClean="0">
                <a:solidFill>
                  <a:schemeClr val="bg1"/>
                </a:solidFill>
                <a:cs typeface="Arial" pitchFamily="34" charset="0"/>
              </a:rPr>
              <a:t>VS stable placement-not in FC</a:t>
            </a:r>
            <a:r>
              <a:rPr lang="en-US" altLang="en-US" sz="1800" b="1" dirty="0" smtClean="0">
                <a:solidFill>
                  <a:schemeClr val="bg1"/>
                </a:solidFill>
                <a:cs typeface="Arial" pitchFamily="34" charset="0"/>
              </a:rPr>
              <a:t>)</a:t>
            </a:r>
          </a:p>
          <a:p>
            <a:pPr marL="690562" eaLnBrk="1" fontAlgn="auto" hangingPunct="1">
              <a:lnSpc>
                <a:spcPct val="90000"/>
              </a:lnSpc>
              <a:spcAft>
                <a:spcPts val="0"/>
              </a:spcAft>
              <a:buClr>
                <a:schemeClr val="bg1"/>
              </a:buClr>
              <a:defRPr/>
            </a:pPr>
            <a:r>
              <a:rPr lang="en-US" altLang="en-US" sz="2000" b="1" dirty="0" smtClean="0">
                <a:solidFill>
                  <a:schemeClr val="bg1"/>
                </a:solidFill>
                <a:cs typeface="Arial" pitchFamily="34" charset="0"/>
              </a:rPr>
              <a:t>A lifetime </a:t>
            </a:r>
            <a:r>
              <a:rPr lang="en-US" altLang="en-US" sz="2000" b="1" dirty="0">
                <a:solidFill>
                  <a:schemeClr val="bg1"/>
                </a:solidFill>
                <a:cs typeface="Arial" pitchFamily="34" charset="0"/>
              </a:rPr>
              <a:t>family after exiting the relative guardianship assistance program </a:t>
            </a:r>
            <a:r>
              <a:rPr lang="en-US" altLang="en-US" sz="1800" b="1" dirty="0" smtClean="0">
                <a:solidFill>
                  <a:schemeClr val="bg1"/>
                </a:solidFill>
                <a:cs typeface="Arial" pitchFamily="34" charset="0"/>
              </a:rPr>
              <a:t>(</a:t>
            </a:r>
            <a:r>
              <a:rPr lang="en-US" altLang="en-US" sz="1800" b="1" i="1" dirty="0" smtClean="0">
                <a:solidFill>
                  <a:schemeClr val="bg1"/>
                </a:solidFill>
                <a:cs typeface="Arial" pitchFamily="34" charset="0"/>
              </a:rPr>
              <a:t>lifetime legal/physical/emotional safety </a:t>
            </a:r>
            <a:r>
              <a:rPr lang="en-US" altLang="en-US" sz="1800" b="1" i="1" dirty="0">
                <a:solidFill>
                  <a:schemeClr val="bg1"/>
                </a:solidFill>
                <a:cs typeface="Arial" pitchFamily="34" charset="0"/>
              </a:rPr>
              <a:t>and </a:t>
            </a:r>
            <a:r>
              <a:rPr lang="en-US" altLang="en-US" sz="1800" b="1" i="1" dirty="0" smtClean="0">
                <a:solidFill>
                  <a:schemeClr val="bg1"/>
                </a:solidFill>
                <a:cs typeface="Arial" pitchFamily="34" charset="0"/>
              </a:rPr>
              <a:t>security</a:t>
            </a:r>
            <a:r>
              <a:rPr lang="en-US" altLang="en-US" sz="1800" b="1" dirty="0" smtClean="0">
                <a:solidFill>
                  <a:schemeClr val="bg1"/>
                </a:solidFill>
                <a:cs typeface="Arial" pitchFamily="34" charset="0"/>
              </a:rPr>
              <a:t>)</a:t>
            </a:r>
            <a:endParaRPr lang="en-US" altLang="en-US" sz="1800" b="1" dirty="0">
              <a:solidFill>
                <a:schemeClr val="bg1"/>
              </a:solidFill>
              <a:cs typeface="Arial" pitchFamily="34" charset="0"/>
            </a:endParaRPr>
          </a:p>
          <a:p>
            <a:pPr>
              <a:lnSpc>
                <a:spcPct val="90000"/>
              </a:lnSpc>
              <a:buClr>
                <a:schemeClr val="bg1"/>
              </a:buClr>
              <a:defRPr/>
            </a:pPr>
            <a:r>
              <a:rPr lang="en-US" altLang="en-US" sz="2400" b="1" dirty="0" smtClean="0">
                <a:solidFill>
                  <a:schemeClr val="bg1"/>
                </a:solidFill>
              </a:rPr>
              <a:t>Must </a:t>
            </a:r>
            <a:r>
              <a:rPr lang="en-US" altLang="en-US" sz="2400" b="1" dirty="0">
                <a:solidFill>
                  <a:schemeClr val="bg1"/>
                </a:solidFill>
              </a:rPr>
              <a:t>assure </a:t>
            </a:r>
            <a:r>
              <a:rPr lang="en-US" altLang="en-US" sz="2400" b="1" dirty="0" smtClean="0">
                <a:solidFill>
                  <a:schemeClr val="bg1"/>
                </a:solidFill>
                <a:cs typeface="Arial" pitchFamily="34" charset="0"/>
              </a:rPr>
              <a:t>the </a:t>
            </a:r>
            <a:r>
              <a:rPr lang="en-US" altLang="en-US" sz="2400" b="1" dirty="0">
                <a:solidFill>
                  <a:schemeClr val="bg1"/>
                </a:solidFill>
                <a:cs typeface="Arial" pitchFamily="34" charset="0"/>
              </a:rPr>
              <a:t>prospective relative guardian makes a fully informed decision about the permanency options that are available </a:t>
            </a:r>
            <a:endParaRPr lang="en-US" altLang="en-US" sz="2400" b="1" dirty="0" smtClean="0">
              <a:solidFill>
                <a:schemeClr val="bg1"/>
              </a:solidFill>
              <a:cs typeface="Arial" pitchFamily="34" charset="0"/>
            </a:endParaRPr>
          </a:p>
          <a:p>
            <a:pPr>
              <a:lnSpc>
                <a:spcPct val="90000"/>
              </a:lnSpc>
              <a:buClr>
                <a:schemeClr val="bg1"/>
              </a:buClr>
              <a:defRPr/>
            </a:pPr>
            <a:r>
              <a:rPr lang="en-US" altLang="en-US" sz="2400" b="1" dirty="0" smtClean="0">
                <a:solidFill>
                  <a:schemeClr val="bg1"/>
                </a:solidFill>
                <a:cs typeface="Arial" pitchFamily="34" charset="0"/>
              </a:rPr>
              <a:t>Discussions </a:t>
            </a:r>
            <a:r>
              <a:rPr lang="en-US" altLang="en-US" sz="2400" b="1" dirty="0">
                <a:solidFill>
                  <a:schemeClr val="bg1"/>
                </a:solidFill>
                <a:cs typeface="Arial" pitchFamily="34" charset="0"/>
              </a:rPr>
              <a:t>must </a:t>
            </a:r>
            <a:r>
              <a:rPr lang="en-US" altLang="en-US" sz="2400" b="1" dirty="0" smtClean="0">
                <a:solidFill>
                  <a:schemeClr val="bg1"/>
                </a:solidFill>
                <a:cs typeface="Arial" pitchFamily="34" charset="0"/>
              </a:rPr>
              <a:t>include, and not </a:t>
            </a:r>
            <a:r>
              <a:rPr lang="en-US" altLang="en-US" sz="2400" b="1" dirty="0">
                <a:solidFill>
                  <a:schemeClr val="bg1"/>
                </a:solidFill>
                <a:cs typeface="Arial" pitchFamily="34" charset="0"/>
              </a:rPr>
              <a:t>limited to </a:t>
            </a:r>
            <a:endParaRPr lang="en-US" altLang="en-US" sz="2400" b="1" dirty="0" smtClean="0">
              <a:solidFill>
                <a:schemeClr val="bg1"/>
              </a:solidFill>
              <a:cs typeface="Arial" pitchFamily="34" charset="0"/>
            </a:endParaRPr>
          </a:p>
          <a:p>
            <a:pPr marL="796925" indent="-457200">
              <a:lnSpc>
                <a:spcPct val="90000"/>
              </a:lnSpc>
              <a:buClr>
                <a:schemeClr val="bg1"/>
              </a:buClr>
              <a:defRPr/>
            </a:pPr>
            <a:r>
              <a:rPr lang="en-US" altLang="en-US" sz="2000" b="1" dirty="0" smtClean="0">
                <a:solidFill>
                  <a:schemeClr val="bg1"/>
                </a:solidFill>
              </a:rPr>
              <a:t>Differences </a:t>
            </a:r>
            <a:r>
              <a:rPr lang="en-US" altLang="en-US" sz="2000" b="1" dirty="0">
                <a:solidFill>
                  <a:schemeClr val="bg1"/>
                </a:solidFill>
              </a:rPr>
              <a:t>between adoption and guardianship</a:t>
            </a:r>
          </a:p>
          <a:p>
            <a:pPr marL="796925" indent="-457200">
              <a:lnSpc>
                <a:spcPct val="90000"/>
              </a:lnSpc>
              <a:buClr>
                <a:schemeClr val="bg1"/>
              </a:buClr>
              <a:defRPr/>
            </a:pPr>
            <a:r>
              <a:rPr lang="en-US" altLang="en-US" sz="2000" b="1" dirty="0">
                <a:solidFill>
                  <a:schemeClr val="bg1"/>
                </a:solidFill>
              </a:rPr>
              <a:t>The </a:t>
            </a:r>
            <a:r>
              <a:rPr lang="en-US" altLang="en-US" sz="2000" b="1" dirty="0" smtClean="0">
                <a:solidFill>
                  <a:schemeClr val="bg1"/>
                </a:solidFill>
              </a:rPr>
              <a:t>future relationship </a:t>
            </a:r>
            <a:r>
              <a:rPr lang="en-US" altLang="en-US" sz="2000" b="1" dirty="0">
                <a:solidFill>
                  <a:schemeClr val="bg1"/>
                </a:solidFill>
              </a:rPr>
              <a:t>with the family</a:t>
            </a:r>
          </a:p>
          <a:p>
            <a:pPr marL="796925" indent="-457200">
              <a:lnSpc>
                <a:spcPct val="90000"/>
              </a:lnSpc>
              <a:buClr>
                <a:schemeClr val="bg1"/>
              </a:buClr>
              <a:defRPr/>
            </a:pPr>
            <a:r>
              <a:rPr lang="en-US" altLang="en-US" sz="2000" b="1" dirty="0">
                <a:solidFill>
                  <a:schemeClr val="bg1"/>
                </a:solidFill>
              </a:rPr>
              <a:t>Visitation with </a:t>
            </a:r>
            <a:r>
              <a:rPr lang="en-US" altLang="en-US" sz="2000" b="1" dirty="0" smtClean="0">
                <a:solidFill>
                  <a:schemeClr val="bg1"/>
                </a:solidFill>
              </a:rPr>
              <a:t>siblings </a:t>
            </a:r>
            <a:r>
              <a:rPr lang="en-US" altLang="en-US" sz="2000" b="1" dirty="0">
                <a:solidFill>
                  <a:schemeClr val="bg1"/>
                </a:solidFill>
              </a:rPr>
              <a:t>and birth or custodial </a:t>
            </a:r>
            <a:r>
              <a:rPr lang="en-US" altLang="en-US" sz="2000" b="1" dirty="0" smtClean="0">
                <a:solidFill>
                  <a:schemeClr val="bg1"/>
                </a:solidFill>
              </a:rPr>
              <a:t>family</a:t>
            </a:r>
            <a:r>
              <a:rPr lang="en-US" sz="800" dirty="0" smtClean="0">
                <a:solidFill>
                  <a:schemeClr val="bg1"/>
                </a:solidFill>
              </a:rPr>
              <a:t> </a:t>
            </a:r>
          </a:p>
          <a:p>
            <a:pPr marL="339725" indent="0" eaLnBrk="1" fontAlgn="auto" hangingPunct="1">
              <a:lnSpc>
                <a:spcPct val="90000"/>
              </a:lnSpc>
              <a:spcAft>
                <a:spcPts val="0"/>
              </a:spcAft>
              <a:buClr>
                <a:schemeClr val="accent1"/>
              </a:buClr>
              <a:buFont typeface="Arial" panose="020B0604020202020204" pitchFamily="34" charset="0"/>
              <a:buNone/>
              <a:defRPr/>
            </a:pPr>
            <a:r>
              <a:rPr lang="en-US" sz="800" dirty="0">
                <a:solidFill>
                  <a:srgbClr val="0000CC"/>
                </a:solidFill>
              </a:rPr>
              <a:t>	</a:t>
            </a:r>
            <a:r>
              <a:rPr lang="en-US" sz="800" dirty="0" smtClean="0">
                <a:solidFill>
                  <a:srgbClr val="0000CC"/>
                </a:solidFill>
              </a:rPr>
              <a:t>				</a:t>
            </a:r>
            <a:endParaRPr lang="en-US" sz="800" dirty="0">
              <a:solidFill>
                <a:srgbClr val="0000CC"/>
              </a:solidFill>
            </a:endParaRPr>
          </a:p>
        </p:txBody>
      </p:sp>
      <p:sp>
        <p:nvSpPr>
          <p:cNvPr id="4"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More Documentation</a:t>
            </a:r>
          </a:p>
          <a:p>
            <a:r>
              <a:rPr lang="en-US" sz="5400" dirty="0" smtClean="0">
                <a:solidFill>
                  <a:schemeClr val="bg1"/>
                </a:solidFill>
              </a:rPr>
              <a:t>Permanency Options – Informed Consent </a:t>
            </a:r>
            <a:endParaRPr lang="en-US" sz="4000" dirty="0">
              <a:solidFill>
                <a:schemeClr val="bg1"/>
              </a:solidFill>
            </a:endParaRPr>
          </a:p>
        </p:txBody>
      </p:sp>
    </p:spTree>
    <p:extLst>
      <p:ext uri="{BB962C8B-B14F-4D97-AF65-F5344CB8AC3E}">
        <p14:creationId xmlns:p14="http://schemas.microsoft.com/office/powerpoint/2010/main" val="3580190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8229600" cy="4449763"/>
          </a:xfrm>
          <a:ln>
            <a:noFill/>
          </a:ln>
          <a:extLst/>
        </p:spPr>
        <p:txBody>
          <a:bodyPr rtlCol="0">
            <a:normAutofit/>
          </a:bodyPr>
          <a:lstStyle/>
          <a:p>
            <a:pPr>
              <a:lnSpc>
                <a:spcPct val="90000"/>
              </a:lnSpc>
              <a:buClr>
                <a:schemeClr val="bg1"/>
              </a:buClr>
              <a:defRPr/>
            </a:pPr>
            <a:r>
              <a:rPr lang="en-US" altLang="en-US" sz="2800" b="1" dirty="0" smtClean="0">
                <a:solidFill>
                  <a:schemeClr val="bg1"/>
                </a:solidFill>
              </a:rPr>
              <a:t>Youth </a:t>
            </a:r>
            <a:r>
              <a:rPr lang="en-US" altLang="en-US" sz="2800" b="1" dirty="0">
                <a:solidFill>
                  <a:schemeClr val="bg1"/>
                </a:solidFill>
              </a:rPr>
              <a:t>12 and older </a:t>
            </a:r>
            <a:r>
              <a:rPr lang="en-US" altLang="en-US" sz="2800" b="1" dirty="0" smtClean="0">
                <a:solidFill>
                  <a:schemeClr val="bg1"/>
                </a:solidFill>
              </a:rPr>
              <a:t>must be consulted and the differences between adoption and guardianship explained </a:t>
            </a:r>
          </a:p>
          <a:p>
            <a:pPr marL="690562">
              <a:lnSpc>
                <a:spcPct val="90000"/>
              </a:lnSpc>
              <a:buClr>
                <a:schemeClr val="bg1"/>
              </a:buClr>
              <a:defRPr/>
            </a:pPr>
            <a:r>
              <a:rPr lang="en-US" altLang="en-US" sz="2400" b="1" dirty="0" smtClean="0">
                <a:solidFill>
                  <a:schemeClr val="bg1"/>
                </a:solidFill>
              </a:rPr>
              <a:t>Must be able to make an informed </a:t>
            </a:r>
            <a:r>
              <a:rPr lang="en-US" altLang="en-US" sz="2400" b="1" dirty="0">
                <a:solidFill>
                  <a:schemeClr val="bg1"/>
                </a:solidFill>
              </a:rPr>
              <a:t>decision about whether they want to be in </a:t>
            </a:r>
            <a:r>
              <a:rPr lang="en-US" altLang="en-US" sz="2400" b="1" dirty="0" smtClean="0">
                <a:solidFill>
                  <a:schemeClr val="bg1"/>
                </a:solidFill>
              </a:rPr>
              <a:t>relative guardianship …ongoing discussions</a:t>
            </a:r>
          </a:p>
          <a:p>
            <a:pPr>
              <a:lnSpc>
                <a:spcPct val="90000"/>
              </a:lnSpc>
              <a:buClr>
                <a:schemeClr val="bg1"/>
              </a:buClr>
              <a:defRPr/>
            </a:pPr>
            <a:r>
              <a:rPr lang="en-US" altLang="en-US" sz="2800" b="1" dirty="0">
                <a:solidFill>
                  <a:schemeClr val="bg1"/>
                </a:solidFill>
              </a:rPr>
              <a:t>Efforts to discuss the relative guardianship with the family or legal custodian, and if that didn’t occur….why it didn’t</a:t>
            </a:r>
            <a:endParaRPr lang="en-US" altLang="en-US" sz="2800" b="1" dirty="0" smtClean="0">
              <a:solidFill>
                <a:schemeClr val="bg1"/>
              </a:solidFill>
            </a:endParaRPr>
          </a:p>
          <a:p>
            <a:pPr marL="863600" indent="-457200">
              <a:lnSpc>
                <a:spcPct val="90000"/>
              </a:lnSpc>
              <a:buClr>
                <a:schemeClr val="bg1"/>
              </a:buClr>
              <a:defRPr/>
            </a:pPr>
            <a:r>
              <a:rPr lang="en-US" altLang="en-US" sz="2400" b="1" dirty="0" smtClean="0">
                <a:solidFill>
                  <a:schemeClr val="bg1"/>
                </a:solidFill>
              </a:rPr>
              <a:t>Without </a:t>
            </a:r>
            <a:r>
              <a:rPr lang="en-US" altLang="en-US" sz="2400" b="1" dirty="0">
                <a:solidFill>
                  <a:schemeClr val="bg1"/>
                </a:solidFill>
              </a:rPr>
              <a:t>parental buy-in …permanency could derail </a:t>
            </a:r>
            <a:endParaRPr lang="en-US" altLang="en-US" sz="2400" b="1" dirty="0">
              <a:solidFill>
                <a:schemeClr val="bg1"/>
              </a:solidFill>
              <a:cs typeface="Arial" pitchFamily="34" charset="0"/>
            </a:endParaRPr>
          </a:p>
          <a:p>
            <a:pPr marL="3657600" lvl="8" indent="0">
              <a:buFont typeface="Arial" panose="020B0604020202020204" pitchFamily="34" charset="0"/>
              <a:buNone/>
              <a:defRPr/>
            </a:pPr>
            <a:r>
              <a:rPr lang="en-US" dirty="0" smtClean="0">
                <a:solidFill>
                  <a:srgbClr val="0000CC"/>
                </a:solidFill>
              </a:rPr>
              <a:t>		</a:t>
            </a:r>
            <a:r>
              <a:rPr lang="en-US" dirty="0" smtClean="0"/>
              <a:t>		</a:t>
            </a:r>
            <a:endParaRPr lang="en-US" dirty="0"/>
          </a:p>
        </p:txBody>
      </p:sp>
      <p:sp>
        <p:nvSpPr>
          <p:cNvPr id="4"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More Documentation</a:t>
            </a:r>
          </a:p>
          <a:p>
            <a:r>
              <a:rPr lang="en-US" sz="5400" dirty="0" smtClean="0">
                <a:solidFill>
                  <a:schemeClr val="bg1"/>
                </a:solidFill>
              </a:rPr>
              <a:t>Engagement of Youth/Child and Parents</a:t>
            </a:r>
            <a:endParaRPr lang="en-US" sz="4000" dirty="0">
              <a:solidFill>
                <a:schemeClr val="bg1"/>
              </a:solidFill>
            </a:endParaRPr>
          </a:p>
        </p:txBody>
      </p:sp>
    </p:spTree>
    <p:extLst>
      <p:ext uri="{BB962C8B-B14F-4D97-AF65-F5344CB8AC3E}">
        <p14:creationId xmlns:p14="http://schemas.microsoft.com/office/powerpoint/2010/main" val="892135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7"/>
            <a:ext cx="8229600" cy="4297363"/>
          </a:xfrm>
          <a:ln>
            <a:noFill/>
          </a:ln>
        </p:spPr>
        <p:txBody>
          <a:bodyPr rtlCol="0">
            <a:normAutofit/>
          </a:bodyPr>
          <a:lstStyle/>
          <a:p>
            <a:pPr eaLnBrk="1" fontAlgn="auto" hangingPunct="1">
              <a:lnSpc>
                <a:spcPct val="90000"/>
              </a:lnSpc>
              <a:spcAft>
                <a:spcPts val="0"/>
              </a:spcAft>
              <a:buClr>
                <a:schemeClr val="accent1"/>
              </a:buClr>
              <a:buFont typeface="Arial" panose="020B0604020202020204" pitchFamily="34" charset="0"/>
              <a:buBlip>
                <a:blip r:embed="rId2"/>
              </a:buBlip>
              <a:defRPr/>
            </a:pPr>
            <a:r>
              <a:rPr lang="en-US" altLang="en-US" sz="2400" b="1" dirty="0" smtClean="0">
                <a:solidFill>
                  <a:schemeClr val="bg1"/>
                </a:solidFill>
              </a:rPr>
              <a:t>Rate cannot exceed foster care rate (minus respite)</a:t>
            </a:r>
          </a:p>
          <a:p>
            <a:pPr marL="0" indent="0" eaLnBrk="1" fontAlgn="auto" hangingPunct="1">
              <a:lnSpc>
                <a:spcPct val="90000"/>
              </a:lnSpc>
              <a:spcAft>
                <a:spcPts val="0"/>
              </a:spcAft>
              <a:buClr>
                <a:schemeClr val="accent1"/>
              </a:buClr>
              <a:buFont typeface="Arial" panose="020B0604020202020204" pitchFamily="34" charset="0"/>
              <a:buNone/>
              <a:defRPr/>
            </a:pPr>
            <a:endParaRPr lang="en-US" altLang="en-US" sz="2400" b="1" dirty="0" smtClean="0">
              <a:solidFill>
                <a:schemeClr val="bg1"/>
              </a:solidFill>
              <a:cs typeface="Arial" pitchFamily="34" charset="0"/>
            </a:endParaRPr>
          </a:p>
          <a:p>
            <a:pPr eaLnBrk="1" fontAlgn="auto" hangingPunct="1">
              <a:lnSpc>
                <a:spcPct val="90000"/>
              </a:lnSpc>
              <a:spcAft>
                <a:spcPts val="0"/>
              </a:spcAft>
              <a:buClr>
                <a:schemeClr val="accent1"/>
              </a:buClr>
              <a:buFont typeface="Arial" panose="020B0604020202020204" pitchFamily="34" charset="0"/>
              <a:buBlip>
                <a:blip r:embed="rId2"/>
              </a:buBlip>
              <a:defRPr/>
            </a:pPr>
            <a:r>
              <a:rPr lang="en-US" altLang="en-US" sz="2400" b="1" dirty="0" smtClean="0">
                <a:solidFill>
                  <a:schemeClr val="bg1"/>
                </a:solidFill>
                <a:cs typeface="Arial" pitchFamily="34" charset="0"/>
              </a:rPr>
              <a:t>M</a:t>
            </a:r>
            <a:r>
              <a:rPr lang="en-US" altLang="en-US" sz="2400" b="1" dirty="0" smtClean="0">
                <a:solidFill>
                  <a:schemeClr val="bg1"/>
                </a:solidFill>
              </a:rPr>
              <a:t>ake </a:t>
            </a:r>
            <a:r>
              <a:rPr lang="en-US" altLang="en-US" sz="2400" b="1" dirty="0" smtClean="0">
                <a:solidFill>
                  <a:schemeClr val="bg1"/>
                </a:solidFill>
                <a:cs typeface="Arial" pitchFamily="34" charset="0"/>
              </a:rPr>
              <a:t>a good faith effort to negotiate the Agreement with the prospective  relative guardian to meet the needs: </a:t>
            </a:r>
          </a:p>
          <a:p>
            <a:pPr lvl="1">
              <a:lnSpc>
                <a:spcPct val="90000"/>
              </a:lnSpc>
              <a:buClr>
                <a:schemeClr val="bg1"/>
              </a:buClr>
              <a:buFont typeface="Arial" panose="020B0604020202020204" pitchFamily="34" charset="0"/>
              <a:buChar char="•"/>
              <a:defRPr/>
            </a:pPr>
            <a:r>
              <a:rPr lang="en-US" altLang="en-US" sz="2400" b="1" dirty="0" smtClean="0">
                <a:solidFill>
                  <a:schemeClr val="bg1"/>
                </a:solidFill>
                <a:cs typeface="Arial" pitchFamily="34" charset="0"/>
              </a:rPr>
              <a:t>The </a:t>
            </a:r>
            <a:r>
              <a:rPr lang="en-US" altLang="en-US" sz="2400" b="1" dirty="0">
                <a:solidFill>
                  <a:schemeClr val="bg1"/>
                </a:solidFill>
                <a:cs typeface="Arial" pitchFamily="34" charset="0"/>
              </a:rPr>
              <a:t>needs of the youth and child, and </a:t>
            </a:r>
          </a:p>
          <a:p>
            <a:pPr lvl="1">
              <a:lnSpc>
                <a:spcPct val="90000"/>
              </a:lnSpc>
              <a:buClr>
                <a:schemeClr val="bg1"/>
              </a:buClr>
              <a:buFont typeface="Arial" panose="020B0604020202020204" pitchFamily="34" charset="0"/>
              <a:buChar char="•"/>
              <a:defRPr/>
            </a:pPr>
            <a:r>
              <a:rPr lang="en-US" altLang="en-US" sz="2400" b="1" dirty="0">
                <a:solidFill>
                  <a:schemeClr val="bg1"/>
                </a:solidFill>
                <a:cs typeface="Arial" pitchFamily="34" charset="0"/>
              </a:rPr>
              <a:t>The circumstances of the prospective relative guardian </a:t>
            </a:r>
            <a:endParaRPr lang="en-US" altLang="en-US" sz="2400" b="1" dirty="0" smtClean="0">
              <a:solidFill>
                <a:schemeClr val="bg1"/>
              </a:solidFill>
              <a:cs typeface="Arial" pitchFamily="34" charset="0"/>
            </a:endParaRPr>
          </a:p>
          <a:p>
            <a:pPr marL="457200" lvl="1" indent="0" eaLnBrk="1" fontAlgn="auto" hangingPunct="1">
              <a:lnSpc>
                <a:spcPct val="90000"/>
              </a:lnSpc>
              <a:spcAft>
                <a:spcPts val="0"/>
              </a:spcAft>
              <a:buClr>
                <a:schemeClr val="accent1"/>
              </a:buClr>
              <a:buFont typeface="Arial" panose="020B0604020202020204" pitchFamily="34" charset="0"/>
              <a:buNone/>
              <a:defRPr/>
            </a:pPr>
            <a:endParaRPr lang="en-US" altLang="en-US" sz="2400" b="1" dirty="0">
              <a:solidFill>
                <a:schemeClr val="bg1"/>
              </a:solidFill>
              <a:cs typeface="Arial" pitchFamily="34" charset="0"/>
            </a:endParaRPr>
          </a:p>
          <a:p>
            <a:pPr marL="347663" lvl="1" indent="-347663" eaLnBrk="1" fontAlgn="auto" hangingPunct="1">
              <a:lnSpc>
                <a:spcPct val="90000"/>
              </a:lnSpc>
              <a:spcAft>
                <a:spcPts val="0"/>
              </a:spcAft>
              <a:buClr>
                <a:schemeClr val="accent1"/>
              </a:buClr>
              <a:buFont typeface="Arial" panose="020B0604020202020204" pitchFamily="34" charset="0"/>
              <a:buBlip>
                <a:blip r:embed="rId2"/>
              </a:buBlip>
              <a:defRPr/>
            </a:pPr>
            <a:r>
              <a:rPr lang="en-US" altLang="en-US" sz="2600" b="1" dirty="0" smtClean="0">
                <a:solidFill>
                  <a:schemeClr val="bg1"/>
                </a:solidFill>
              </a:rPr>
              <a:t>Review </a:t>
            </a:r>
            <a:r>
              <a:rPr lang="en-US" altLang="en-US" sz="2600" b="1" dirty="0">
                <a:solidFill>
                  <a:schemeClr val="bg1"/>
                </a:solidFill>
              </a:rPr>
              <a:t>prospective relative guardian’s financial </a:t>
            </a:r>
            <a:r>
              <a:rPr lang="en-US" altLang="en-US" sz="2600" b="1" dirty="0">
                <a:solidFill>
                  <a:schemeClr val="bg1"/>
                </a:solidFill>
                <a:cs typeface="Arial" pitchFamily="34" charset="0"/>
              </a:rPr>
              <a:t>information including assets, liabilities, and insurance benefits for the initial agreement, and any subsequent increases in </a:t>
            </a:r>
            <a:r>
              <a:rPr lang="en-US" altLang="en-US" sz="2600" b="1" dirty="0" smtClean="0">
                <a:solidFill>
                  <a:schemeClr val="bg1"/>
                </a:solidFill>
                <a:cs typeface="Arial" pitchFamily="34" charset="0"/>
              </a:rPr>
              <a:t>assistance</a:t>
            </a:r>
            <a:r>
              <a:rPr lang="en-US" altLang="en-US" sz="2600" b="1" dirty="0" smtClean="0">
                <a:solidFill>
                  <a:srgbClr val="0000CC"/>
                </a:solidFill>
                <a:latin typeface="Arial Black" panose="020B0A04020102020204" pitchFamily="34" charset="0"/>
                <a:cs typeface="Arial" pitchFamily="34" charset="0"/>
              </a:rPr>
              <a:t>	</a:t>
            </a:r>
            <a:r>
              <a:rPr lang="en-US" altLang="en-US" sz="2600" b="1" dirty="0" smtClean="0">
                <a:solidFill>
                  <a:srgbClr val="333399"/>
                </a:solidFill>
                <a:latin typeface="Arial Black" panose="020B0A04020102020204" pitchFamily="34" charset="0"/>
                <a:cs typeface="Arial" pitchFamily="34" charset="0"/>
              </a:rPr>
              <a:t>		</a:t>
            </a:r>
            <a:endParaRPr lang="en-US" altLang="en-US" sz="2600" b="1" dirty="0">
              <a:solidFill>
                <a:srgbClr val="333399"/>
              </a:solidFill>
              <a:latin typeface="Arial Black" panose="020B0A04020102020204" pitchFamily="34" charset="0"/>
              <a:cs typeface="Arial" pitchFamily="34" charset="0"/>
            </a:endParaRPr>
          </a:p>
          <a:p>
            <a:pPr marL="0" indent="0" eaLnBrk="1" fontAlgn="auto" hangingPunct="1">
              <a:spcAft>
                <a:spcPts val="0"/>
              </a:spcAft>
              <a:buFont typeface="Arial" panose="020B0604020202020204" pitchFamily="34" charset="0"/>
              <a:buNone/>
              <a:defRPr/>
            </a:pPr>
            <a:endParaRPr lang="en-US" dirty="0"/>
          </a:p>
        </p:txBody>
      </p:sp>
      <p:sp>
        <p:nvSpPr>
          <p:cNvPr id="5"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Good Faith Negotiation</a:t>
            </a:r>
            <a:endParaRPr lang="en-US" sz="4000" dirty="0">
              <a:solidFill>
                <a:schemeClr val="bg1"/>
              </a:solidFill>
            </a:endParaRPr>
          </a:p>
        </p:txBody>
      </p:sp>
    </p:spTree>
    <p:extLst>
      <p:ext uri="{BB962C8B-B14F-4D97-AF65-F5344CB8AC3E}">
        <p14:creationId xmlns:p14="http://schemas.microsoft.com/office/powerpoint/2010/main" val="3539977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457200" y="1752600"/>
            <a:ext cx="4040188" cy="609600"/>
          </a:xfrm>
        </p:spPr>
        <p:txBody>
          <a:bodyPr rtlCol="0">
            <a:normAutofit/>
          </a:bodyPr>
          <a:lstStyle/>
          <a:p>
            <a:pPr algn="ctr" eaLnBrk="1" fontAlgn="auto" hangingPunct="1">
              <a:spcAft>
                <a:spcPts val="0"/>
              </a:spcAft>
              <a:buFont typeface="Arial" panose="020B0604020202020204" pitchFamily="34" charset="0"/>
              <a:buNone/>
              <a:tabLst>
                <a:tab pos="1371600" algn="l"/>
              </a:tabLst>
              <a:defRPr/>
            </a:pPr>
            <a:r>
              <a:rPr lang="en-US" dirty="0" smtClean="0">
                <a:latin typeface="Arial Black" panose="020B0A04020102020204" pitchFamily="34" charset="0"/>
              </a:rPr>
              <a:t>Title IV-E</a:t>
            </a:r>
            <a:r>
              <a:rPr lang="en-US" dirty="0" smtClean="0"/>
              <a:t>	</a:t>
            </a:r>
            <a:endParaRPr lang="en-US" dirty="0"/>
          </a:p>
        </p:txBody>
      </p:sp>
      <p:sp>
        <p:nvSpPr>
          <p:cNvPr id="14" name="Content Placeholder 13"/>
          <p:cNvSpPr>
            <a:spLocks noGrp="1"/>
          </p:cNvSpPr>
          <p:nvPr>
            <p:ph sz="half" idx="2"/>
          </p:nvPr>
        </p:nvSpPr>
        <p:spPr>
          <a:xfrm>
            <a:off x="457200" y="2362200"/>
            <a:ext cx="4040188" cy="4419600"/>
          </a:xfrm>
          <a:ln>
            <a:solidFill>
              <a:srgbClr val="0070C0"/>
            </a:solidFill>
          </a:ln>
        </p:spPr>
        <p:txBody>
          <a:bodyPr rtlCol="0">
            <a:normAutofit lnSpcReduction="10000"/>
          </a:bodyPr>
          <a:lstStyle/>
          <a:p>
            <a:pPr>
              <a:defRPr/>
            </a:pPr>
            <a:r>
              <a:rPr lang="en-US" dirty="0">
                <a:solidFill>
                  <a:schemeClr val="bg1"/>
                </a:solidFill>
              </a:rPr>
              <a:t>Must have a minimum monthly assistance </a:t>
            </a:r>
            <a:r>
              <a:rPr lang="en-US" dirty="0" smtClean="0">
                <a:solidFill>
                  <a:schemeClr val="bg1"/>
                </a:solidFill>
              </a:rPr>
              <a:t>payment</a:t>
            </a:r>
          </a:p>
          <a:p>
            <a:pPr>
              <a:defRPr/>
            </a:pPr>
            <a:r>
              <a:rPr lang="en-US" dirty="0" smtClean="0">
                <a:solidFill>
                  <a:schemeClr val="bg1"/>
                </a:solidFill>
              </a:rPr>
              <a:t>Categorically eligible for Medicaid</a:t>
            </a:r>
            <a:endParaRPr lang="en-US" dirty="0">
              <a:solidFill>
                <a:schemeClr val="bg1"/>
              </a:solidFill>
            </a:endParaRPr>
          </a:p>
          <a:p>
            <a:pPr marL="685800">
              <a:defRPr/>
            </a:pPr>
            <a:r>
              <a:rPr lang="en-US" sz="2000" dirty="0" smtClean="0">
                <a:solidFill>
                  <a:schemeClr val="bg1"/>
                </a:solidFill>
              </a:rPr>
              <a:t>Core</a:t>
            </a:r>
          </a:p>
          <a:p>
            <a:pPr marL="685800">
              <a:defRPr/>
            </a:pPr>
            <a:r>
              <a:rPr lang="en-US" sz="2000" dirty="0" smtClean="0">
                <a:solidFill>
                  <a:schemeClr val="bg1"/>
                </a:solidFill>
              </a:rPr>
              <a:t>Long-Term</a:t>
            </a:r>
          </a:p>
          <a:p>
            <a:pPr marL="685800">
              <a:defRPr/>
            </a:pPr>
            <a:r>
              <a:rPr lang="en-US" sz="2000" dirty="0" smtClean="0">
                <a:solidFill>
                  <a:schemeClr val="bg1"/>
                </a:solidFill>
              </a:rPr>
              <a:t>Time-limited</a:t>
            </a:r>
            <a:r>
              <a:rPr lang="en-US" sz="2600" dirty="0" smtClean="0">
                <a:solidFill>
                  <a:schemeClr val="bg1"/>
                </a:solidFill>
              </a:rPr>
              <a:t>	</a:t>
            </a:r>
            <a:endParaRPr lang="en-US" sz="2600" dirty="0">
              <a:solidFill>
                <a:schemeClr val="bg1"/>
              </a:solidFill>
            </a:endParaRPr>
          </a:p>
          <a:p>
            <a:pPr>
              <a:defRPr/>
            </a:pPr>
            <a:r>
              <a:rPr lang="en-US" sz="2600" dirty="0" smtClean="0">
                <a:solidFill>
                  <a:schemeClr val="bg1"/>
                </a:solidFill>
              </a:rPr>
              <a:t> </a:t>
            </a:r>
            <a:r>
              <a:rPr lang="en-US" dirty="0" smtClean="0">
                <a:solidFill>
                  <a:schemeClr val="bg1"/>
                </a:solidFill>
              </a:rPr>
              <a:t>Non-recurring expenses   (capped)</a:t>
            </a:r>
          </a:p>
          <a:p>
            <a:pPr>
              <a:defRPr/>
            </a:pPr>
            <a:r>
              <a:rPr lang="en-US" dirty="0" smtClean="0">
                <a:solidFill>
                  <a:schemeClr val="bg1"/>
                </a:solidFill>
              </a:rPr>
              <a:t>Case Services</a:t>
            </a:r>
            <a:r>
              <a:rPr lang="en-US" dirty="0" smtClean="0">
                <a:solidFill>
                  <a:srgbClr val="333399"/>
                </a:solidFill>
                <a:latin typeface="Arial Black" panose="020B0A04020102020204" pitchFamily="34" charset="0"/>
              </a:rPr>
              <a:t>	</a:t>
            </a:r>
            <a:endParaRPr lang="en-US" dirty="0">
              <a:solidFill>
                <a:srgbClr val="333399"/>
              </a:solidFill>
              <a:latin typeface="Arial Black" panose="020B0A04020102020204" pitchFamily="34" charset="0"/>
            </a:endParaRPr>
          </a:p>
        </p:txBody>
      </p:sp>
      <p:sp>
        <p:nvSpPr>
          <p:cNvPr id="15" name="Text Placeholder 14"/>
          <p:cNvSpPr>
            <a:spLocks noGrp="1"/>
          </p:cNvSpPr>
          <p:nvPr>
            <p:ph type="body" sz="quarter" idx="3"/>
          </p:nvPr>
        </p:nvSpPr>
        <p:spPr>
          <a:xfrm>
            <a:off x="4645025" y="1600200"/>
            <a:ext cx="4041775" cy="762000"/>
          </a:xfrm>
        </p:spPr>
        <p:txBody>
          <a:bodyPr rtlCol="0">
            <a:normAutofit lnSpcReduction="10000"/>
          </a:bodyPr>
          <a:lstStyle/>
          <a:p>
            <a:pPr algn="ctr" eaLnBrk="1" fontAlgn="auto" hangingPunct="1">
              <a:spcAft>
                <a:spcPts val="0"/>
              </a:spcAft>
              <a:buFont typeface="Arial" panose="020B0604020202020204" pitchFamily="34" charset="0"/>
              <a:buNone/>
              <a:defRPr/>
            </a:pPr>
            <a:r>
              <a:rPr lang="en-US" dirty="0" smtClean="0">
                <a:latin typeface="Arial Black" panose="020B0A04020102020204" pitchFamily="34" charset="0"/>
              </a:rPr>
              <a:t>Non Title IV-E</a:t>
            </a:r>
          </a:p>
          <a:p>
            <a:pPr algn="ctr" eaLnBrk="1" fontAlgn="auto" hangingPunct="1">
              <a:spcAft>
                <a:spcPts val="0"/>
              </a:spcAft>
              <a:buFont typeface="Arial" panose="020B0604020202020204" pitchFamily="34" charset="0"/>
              <a:buNone/>
              <a:defRPr/>
            </a:pPr>
            <a:r>
              <a:rPr lang="en-US" sz="1700" dirty="0">
                <a:latin typeface="Arial Black" panose="020B0A04020102020204" pitchFamily="34" charset="0"/>
              </a:rPr>
              <a:t>(</a:t>
            </a:r>
            <a:r>
              <a:rPr lang="en-US" sz="1700" dirty="0" smtClean="0">
                <a:latin typeface="Arial Black" panose="020B0A04020102020204" pitchFamily="34" charset="0"/>
              </a:rPr>
              <a:t>State/County)</a:t>
            </a:r>
            <a:endParaRPr lang="en-US" sz="1700" dirty="0">
              <a:latin typeface="Arial Black" panose="020B0A04020102020204" pitchFamily="34" charset="0"/>
            </a:endParaRPr>
          </a:p>
        </p:txBody>
      </p:sp>
      <p:sp>
        <p:nvSpPr>
          <p:cNvPr id="16" name="Content Placeholder 15"/>
          <p:cNvSpPr>
            <a:spLocks noGrp="1"/>
          </p:cNvSpPr>
          <p:nvPr>
            <p:ph sz="quarter" idx="4"/>
          </p:nvPr>
        </p:nvSpPr>
        <p:spPr>
          <a:xfrm>
            <a:off x="4645025" y="2362200"/>
            <a:ext cx="4041775" cy="4419600"/>
          </a:xfrm>
          <a:ln>
            <a:solidFill>
              <a:srgbClr val="0070C0"/>
            </a:solidFill>
          </a:ln>
        </p:spPr>
        <p:txBody>
          <a:bodyPr rtlCol="0">
            <a:normAutofit fontScale="25000" lnSpcReduction="20000"/>
          </a:bodyPr>
          <a:lstStyle/>
          <a:p>
            <a:pPr>
              <a:lnSpc>
                <a:spcPct val="110000"/>
              </a:lnSpc>
              <a:spcBef>
                <a:spcPts val="624"/>
              </a:spcBef>
              <a:defRPr/>
            </a:pPr>
            <a:r>
              <a:rPr lang="en-US" sz="9600" dirty="0" smtClean="0">
                <a:solidFill>
                  <a:schemeClr val="bg1"/>
                </a:solidFill>
              </a:rPr>
              <a:t>Monthly assistance payment not required</a:t>
            </a:r>
          </a:p>
          <a:p>
            <a:pPr>
              <a:lnSpc>
                <a:spcPct val="110000"/>
              </a:lnSpc>
              <a:spcBef>
                <a:spcPts val="624"/>
              </a:spcBef>
              <a:defRPr/>
            </a:pPr>
            <a:r>
              <a:rPr lang="en-US" sz="9600" dirty="0" smtClean="0">
                <a:solidFill>
                  <a:schemeClr val="bg1"/>
                </a:solidFill>
              </a:rPr>
              <a:t>Medicaid </a:t>
            </a:r>
            <a:r>
              <a:rPr lang="en-US" sz="9600" u="sng" dirty="0" smtClean="0">
                <a:solidFill>
                  <a:schemeClr val="bg1"/>
                </a:solidFill>
              </a:rPr>
              <a:t>cannot</a:t>
            </a:r>
            <a:r>
              <a:rPr lang="en-US" sz="9600" dirty="0" smtClean="0">
                <a:solidFill>
                  <a:schemeClr val="bg1"/>
                </a:solidFill>
              </a:rPr>
              <a:t> be guaranteed – guardian applies in county of residence</a:t>
            </a:r>
          </a:p>
          <a:p>
            <a:pPr lvl="1">
              <a:lnSpc>
                <a:spcPct val="110000"/>
              </a:lnSpc>
              <a:spcBef>
                <a:spcPts val="624"/>
              </a:spcBef>
              <a:buFont typeface="Arial" panose="020B0604020202020204" pitchFamily="34" charset="0"/>
              <a:buChar char="•"/>
              <a:defRPr/>
            </a:pPr>
            <a:r>
              <a:rPr lang="en-US" sz="7600" dirty="0" smtClean="0">
                <a:solidFill>
                  <a:schemeClr val="bg1"/>
                </a:solidFill>
              </a:rPr>
              <a:t>Dormant</a:t>
            </a:r>
          </a:p>
          <a:p>
            <a:pPr lvl="1">
              <a:lnSpc>
                <a:spcPct val="110000"/>
              </a:lnSpc>
              <a:spcBef>
                <a:spcPts val="624"/>
              </a:spcBef>
              <a:buFont typeface="Arial" panose="020B0604020202020204" pitchFamily="34" charset="0"/>
              <a:buChar char="•"/>
              <a:defRPr/>
            </a:pPr>
            <a:r>
              <a:rPr lang="en-US" sz="7600" dirty="0" smtClean="0">
                <a:solidFill>
                  <a:schemeClr val="bg1"/>
                </a:solidFill>
              </a:rPr>
              <a:t>Long-Term</a:t>
            </a:r>
          </a:p>
          <a:p>
            <a:pPr lvl="1">
              <a:lnSpc>
                <a:spcPct val="110000"/>
              </a:lnSpc>
              <a:spcBef>
                <a:spcPts val="624"/>
              </a:spcBef>
              <a:buFont typeface="Arial" panose="020B0604020202020204" pitchFamily="34" charset="0"/>
              <a:buChar char="•"/>
              <a:defRPr/>
            </a:pPr>
            <a:r>
              <a:rPr lang="en-US" sz="7600" dirty="0" smtClean="0">
                <a:solidFill>
                  <a:schemeClr val="bg1"/>
                </a:solidFill>
              </a:rPr>
              <a:t>Time-Limited</a:t>
            </a:r>
          </a:p>
          <a:p>
            <a:pPr>
              <a:lnSpc>
                <a:spcPct val="110000"/>
              </a:lnSpc>
              <a:spcBef>
                <a:spcPts val="624"/>
              </a:spcBef>
              <a:defRPr/>
            </a:pPr>
            <a:r>
              <a:rPr lang="en-US" sz="9600" dirty="0" smtClean="0">
                <a:solidFill>
                  <a:schemeClr val="bg1"/>
                </a:solidFill>
              </a:rPr>
              <a:t>Non-recurring </a:t>
            </a:r>
            <a:r>
              <a:rPr lang="en-US" sz="9600" dirty="0">
                <a:solidFill>
                  <a:schemeClr val="bg1"/>
                </a:solidFill>
              </a:rPr>
              <a:t>expenses</a:t>
            </a:r>
          </a:p>
          <a:p>
            <a:pPr>
              <a:lnSpc>
                <a:spcPct val="110000"/>
              </a:lnSpc>
              <a:spcBef>
                <a:spcPts val="624"/>
              </a:spcBef>
              <a:defRPr/>
            </a:pPr>
            <a:r>
              <a:rPr lang="en-US" sz="9600" dirty="0">
                <a:solidFill>
                  <a:schemeClr val="bg1"/>
                </a:solidFill>
              </a:rPr>
              <a:t>Case Services</a:t>
            </a:r>
            <a:endParaRPr lang="en-US" sz="9600" dirty="0" smtClean="0">
              <a:solidFill>
                <a:schemeClr val="bg1"/>
              </a:solidFill>
            </a:endParaRPr>
          </a:p>
          <a:p>
            <a:pPr marL="0" indent="0" eaLnBrk="1" fontAlgn="auto" hangingPunct="1">
              <a:spcAft>
                <a:spcPts val="0"/>
              </a:spcAft>
              <a:buFont typeface="Arial" panose="020B0604020202020204" pitchFamily="34" charset="0"/>
              <a:buNone/>
              <a:defRPr/>
            </a:pPr>
            <a:r>
              <a:rPr lang="en-US" sz="7400" dirty="0">
                <a:solidFill>
                  <a:srgbClr val="333399"/>
                </a:solidFill>
                <a:latin typeface="Arial Black" panose="020B0A04020102020204" pitchFamily="34" charset="0"/>
              </a:rPr>
              <a:t>	</a:t>
            </a:r>
            <a:r>
              <a:rPr lang="en-US" sz="7400" dirty="0" smtClean="0">
                <a:solidFill>
                  <a:srgbClr val="333399"/>
                </a:solidFill>
                <a:latin typeface="Arial Black" panose="020B0A04020102020204" pitchFamily="34" charset="0"/>
              </a:rPr>
              <a:t>		</a:t>
            </a:r>
            <a:r>
              <a:rPr lang="en-US" dirty="0" smtClean="0">
                <a:solidFill>
                  <a:srgbClr val="333399"/>
                </a:solidFill>
                <a:latin typeface="Arial Black" panose="020B0A04020102020204" pitchFamily="34" charset="0"/>
              </a:rPr>
              <a:t>	</a:t>
            </a:r>
            <a:r>
              <a:rPr lang="en-US" sz="800" dirty="0" smtClean="0">
                <a:solidFill>
                  <a:srgbClr val="333399"/>
                </a:solidFill>
                <a:latin typeface="Arial Black" panose="020B0A04020102020204" pitchFamily="34" charset="0"/>
              </a:rPr>
              <a:t>7</a:t>
            </a:r>
            <a:endParaRPr lang="en-US" dirty="0">
              <a:solidFill>
                <a:srgbClr val="333399"/>
              </a:solidFill>
              <a:latin typeface="Arial Black" panose="020B0A04020102020204" pitchFamily="34" charset="0"/>
            </a:endParaRPr>
          </a:p>
        </p:txBody>
      </p:sp>
      <p:sp>
        <p:nvSpPr>
          <p:cNvPr id="8"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Assistance Agreements</a:t>
            </a:r>
            <a:endParaRPr lang="en-US" sz="4000" dirty="0">
              <a:solidFill>
                <a:schemeClr val="bg1"/>
              </a:solidFill>
            </a:endParaRPr>
          </a:p>
        </p:txBody>
      </p:sp>
    </p:spTree>
    <p:extLst>
      <p:ext uri="{BB962C8B-B14F-4D97-AF65-F5344CB8AC3E}">
        <p14:creationId xmlns:p14="http://schemas.microsoft.com/office/powerpoint/2010/main" val="2080681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457200" y="1798637"/>
            <a:ext cx="8229600" cy="4830763"/>
          </a:xfrm>
          <a:ln>
            <a:noFill/>
          </a:ln>
        </p:spPr>
        <p:txBody>
          <a:bodyPr rtlCol="0">
            <a:normAutofit/>
          </a:bodyPr>
          <a:lstStyle/>
          <a:p>
            <a:pPr marL="0" indent="0" eaLnBrk="1" fontAlgn="auto" hangingPunct="1">
              <a:lnSpc>
                <a:spcPct val="90000"/>
              </a:lnSpc>
              <a:spcAft>
                <a:spcPts val="0"/>
              </a:spcAft>
              <a:buClr>
                <a:schemeClr val="accent1"/>
              </a:buClr>
              <a:buFont typeface="Arial" panose="020B0604020202020204" pitchFamily="34" charset="0"/>
              <a:buNone/>
              <a:defRPr/>
            </a:pPr>
            <a:r>
              <a:rPr lang="en-US" altLang="en-US" sz="3000" b="1" u="sng" dirty="0" smtClean="0">
                <a:solidFill>
                  <a:schemeClr val="bg1"/>
                </a:solidFill>
              </a:rPr>
              <a:t>Required Documentation</a:t>
            </a:r>
            <a:endParaRPr lang="en-US" altLang="en-US" sz="3000" b="1" dirty="0" smtClean="0">
              <a:solidFill>
                <a:schemeClr val="bg1"/>
              </a:solidFill>
            </a:endParaRPr>
          </a:p>
          <a:p>
            <a:pPr>
              <a:lnSpc>
                <a:spcPct val="90000"/>
              </a:lnSpc>
              <a:buClr>
                <a:schemeClr val="bg1"/>
              </a:buClr>
              <a:defRPr/>
            </a:pPr>
            <a:r>
              <a:rPr lang="en-US" altLang="en-US" sz="2600" b="1" dirty="0" smtClean="0">
                <a:solidFill>
                  <a:schemeClr val="bg1"/>
                </a:solidFill>
              </a:rPr>
              <a:t>In </a:t>
            </a:r>
            <a:r>
              <a:rPr lang="en-US" altLang="en-US" sz="2600" b="1" dirty="0">
                <a:solidFill>
                  <a:schemeClr val="bg1"/>
                </a:solidFill>
              </a:rPr>
              <a:t>the Agreement prior </a:t>
            </a:r>
            <a:r>
              <a:rPr lang="en-US" altLang="en-US" sz="2600" b="1" dirty="0" smtClean="0">
                <a:solidFill>
                  <a:schemeClr val="bg1"/>
                </a:solidFill>
              </a:rPr>
              <a:t>to </a:t>
            </a:r>
            <a:r>
              <a:rPr lang="en-US" altLang="en-US" sz="2600" b="1" dirty="0">
                <a:solidFill>
                  <a:schemeClr val="bg1"/>
                </a:solidFill>
              </a:rPr>
              <a:t>the relative guardianship </a:t>
            </a:r>
            <a:r>
              <a:rPr lang="en-US" altLang="en-US" sz="2600" b="1" dirty="0" smtClean="0">
                <a:solidFill>
                  <a:schemeClr val="bg1"/>
                </a:solidFill>
              </a:rPr>
              <a:t>appointment</a:t>
            </a:r>
          </a:p>
          <a:p>
            <a:pPr>
              <a:lnSpc>
                <a:spcPct val="90000"/>
              </a:lnSpc>
              <a:buClr>
                <a:schemeClr val="bg1"/>
              </a:buClr>
              <a:defRPr/>
            </a:pPr>
            <a:r>
              <a:rPr lang="en-US" altLang="en-US" sz="2600" b="1" dirty="0" smtClean="0">
                <a:solidFill>
                  <a:schemeClr val="bg1"/>
                </a:solidFill>
              </a:rPr>
              <a:t>Up to $2,000-one time (legal, court, other)</a:t>
            </a:r>
          </a:p>
          <a:p>
            <a:pPr>
              <a:lnSpc>
                <a:spcPct val="90000"/>
              </a:lnSpc>
              <a:buClr>
                <a:schemeClr val="bg1"/>
              </a:buClr>
              <a:defRPr/>
            </a:pPr>
            <a:r>
              <a:rPr lang="en-US" altLang="en-US" sz="2600" b="1" dirty="0" smtClean="0">
                <a:solidFill>
                  <a:schemeClr val="bg1"/>
                </a:solidFill>
              </a:rPr>
              <a:t>P</a:t>
            </a:r>
            <a:r>
              <a:rPr lang="en-US" altLang="en-US" sz="2600" b="1" dirty="0" smtClean="0">
                <a:solidFill>
                  <a:schemeClr val="bg1"/>
                </a:solidFill>
                <a:cs typeface="Arial" pitchFamily="34" charset="0"/>
              </a:rPr>
              <a:t>rospective </a:t>
            </a:r>
            <a:r>
              <a:rPr lang="en-US" altLang="en-US" sz="2600" b="1" dirty="0">
                <a:solidFill>
                  <a:schemeClr val="bg1"/>
                </a:solidFill>
                <a:cs typeface="Arial" pitchFamily="34" charset="0"/>
              </a:rPr>
              <a:t>relative guardian must provide evidence of the needs of the </a:t>
            </a:r>
            <a:r>
              <a:rPr lang="en-US" altLang="en-US" sz="2600" b="1" dirty="0" smtClean="0">
                <a:solidFill>
                  <a:schemeClr val="bg1"/>
                </a:solidFill>
                <a:cs typeface="Arial" pitchFamily="34" charset="0"/>
              </a:rPr>
              <a:t>youth/child</a:t>
            </a:r>
          </a:p>
          <a:p>
            <a:pPr>
              <a:lnSpc>
                <a:spcPct val="90000"/>
              </a:lnSpc>
              <a:buClr>
                <a:schemeClr val="bg1"/>
              </a:buClr>
              <a:defRPr/>
            </a:pPr>
            <a:r>
              <a:rPr lang="en-US" altLang="en-US" sz="2600" b="1" dirty="0" smtClean="0">
                <a:solidFill>
                  <a:schemeClr val="bg1"/>
                </a:solidFill>
                <a:cs typeface="Arial" pitchFamily="34" charset="0"/>
              </a:rPr>
              <a:t>Provide </a:t>
            </a:r>
            <a:r>
              <a:rPr lang="en-US" altLang="en-US" sz="2600" b="1" dirty="0">
                <a:solidFill>
                  <a:schemeClr val="bg1"/>
                </a:solidFill>
                <a:cs typeface="Arial" pitchFamily="34" charset="0"/>
              </a:rPr>
              <a:t>an itemized statement of the expenses to be reimbursed within one (1) year from the date of the </a:t>
            </a:r>
            <a:r>
              <a:rPr lang="en-US" altLang="en-US" sz="2600" b="1" dirty="0" smtClean="0">
                <a:solidFill>
                  <a:schemeClr val="bg1"/>
                </a:solidFill>
                <a:cs typeface="Arial" pitchFamily="34" charset="0"/>
              </a:rPr>
              <a:t>Probate Court </a:t>
            </a:r>
            <a:r>
              <a:rPr lang="en-US" altLang="en-US" sz="2600" b="1" dirty="0">
                <a:solidFill>
                  <a:schemeClr val="bg1"/>
                </a:solidFill>
                <a:cs typeface="Arial" pitchFamily="34" charset="0"/>
              </a:rPr>
              <a:t>appointment of the relative </a:t>
            </a:r>
            <a:r>
              <a:rPr lang="en-US" altLang="en-US" sz="2600" b="1" dirty="0" smtClean="0">
                <a:solidFill>
                  <a:schemeClr val="bg1"/>
                </a:solidFill>
                <a:cs typeface="Arial" pitchFamily="34" charset="0"/>
              </a:rPr>
              <a:t>guardianship</a:t>
            </a:r>
          </a:p>
          <a:p>
            <a:pPr marL="0" indent="0" eaLnBrk="1" fontAlgn="auto" hangingPunct="1">
              <a:lnSpc>
                <a:spcPct val="90000"/>
              </a:lnSpc>
              <a:spcAft>
                <a:spcPts val="0"/>
              </a:spcAft>
              <a:buClr>
                <a:schemeClr val="accent1"/>
              </a:buClr>
              <a:buFont typeface="Arial" panose="020B0604020202020204" pitchFamily="34" charset="0"/>
              <a:buNone/>
              <a:defRPr/>
            </a:pPr>
            <a:r>
              <a:rPr lang="en-US" altLang="en-US" sz="2600" b="1" dirty="0">
                <a:solidFill>
                  <a:schemeClr val="bg1"/>
                </a:solidFill>
                <a:cs typeface="Arial" pitchFamily="34" charset="0"/>
              </a:rPr>
              <a:t>	</a:t>
            </a:r>
            <a:r>
              <a:rPr lang="en-US" altLang="en-US" sz="2600" b="1" dirty="0" smtClean="0">
                <a:solidFill>
                  <a:schemeClr val="bg1"/>
                </a:solidFill>
                <a:cs typeface="Arial" pitchFamily="34" charset="0"/>
              </a:rPr>
              <a:t>			</a:t>
            </a:r>
            <a:r>
              <a:rPr lang="en-US" altLang="en-US" sz="2600" b="1" dirty="0" smtClean="0">
                <a:solidFill>
                  <a:srgbClr val="0000CC"/>
                </a:solidFill>
                <a:latin typeface="Arial Black" panose="020B0A04020102020204" pitchFamily="34" charset="0"/>
                <a:cs typeface="Arial" pitchFamily="34" charset="0"/>
              </a:rPr>
              <a:t>				</a:t>
            </a:r>
            <a:endParaRPr lang="en-US" dirty="0"/>
          </a:p>
        </p:txBody>
      </p:sp>
      <p:sp>
        <p:nvSpPr>
          <p:cNvPr id="4"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Non Recurring Expenses</a:t>
            </a:r>
            <a:endParaRPr lang="en-US" sz="4000" dirty="0">
              <a:solidFill>
                <a:schemeClr val="bg1"/>
              </a:solidFill>
            </a:endParaRPr>
          </a:p>
        </p:txBody>
      </p:sp>
    </p:spTree>
    <p:extLst>
      <p:ext uri="{BB962C8B-B14F-4D97-AF65-F5344CB8AC3E}">
        <p14:creationId xmlns:p14="http://schemas.microsoft.com/office/powerpoint/2010/main" val="2329610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717550"/>
          </a:xfrm>
        </p:spPr>
        <p:txBody>
          <a:bodyPr rtlCol="0">
            <a:normAutofit/>
          </a:bodyPr>
          <a:lstStyle/>
          <a:p>
            <a:pPr eaLnBrk="1" fontAlgn="auto" hangingPunct="1">
              <a:spcAft>
                <a:spcPts val="0"/>
              </a:spcAft>
              <a:defRPr/>
            </a:pPr>
            <a:r>
              <a:rPr lang="en-US" sz="2400" dirty="0" smtClean="0">
                <a:latin typeface="Arial Black" panose="020B0A04020102020204" pitchFamily="34" charset="0"/>
              </a:rPr>
              <a:t>Chafee Eligibility</a:t>
            </a:r>
            <a:endParaRPr lang="en-US" sz="2400" dirty="0">
              <a:latin typeface="Arial Black" panose="020B0A04020102020204" pitchFamily="34" charset="0"/>
            </a:endParaRPr>
          </a:p>
        </p:txBody>
      </p:sp>
      <p:sp>
        <p:nvSpPr>
          <p:cNvPr id="6" name="Text Placeholder 5"/>
          <p:cNvSpPr>
            <a:spLocks noGrp="1"/>
          </p:cNvSpPr>
          <p:nvPr>
            <p:ph type="body" sz="half" idx="2"/>
          </p:nvPr>
        </p:nvSpPr>
        <p:spPr>
          <a:xfrm>
            <a:off x="457200" y="1100137"/>
            <a:ext cx="3008313" cy="4462463"/>
          </a:xfrm>
          <a:solidFill>
            <a:schemeClr val="accent1">
              <a:lumMod val="75000"/>
            </a:schemeClr>
          </a:solidFill>
          <a:ln>
            <a:noFill/>
          </a:ln>
        </p:spPr>
        <p:txBody>
          <a:bodyPr rtlCol="0">
            <a:normAutofit fontScale="55000" lnSpcReduction="20000"/>
          </a:bodyPr>
          <a:lstStyle/>
          <a:p>
            <a:pPr eaLnBrk="1" fontAlgn="auto" hangingPunct="1">
              <a:spcAft>
                <a:spcPts val="0"/>
              </a:spcAft>
              <a:buClr>
                <a:schemeClr val="accent1"/>
              </a:buClr>
              <a:buFont typeface="Arial" panose="020B0604020202020204" pitchFamily="34" charset="0"/>
              <a:buNone/>
              <a:defRPr/>
            </a:pPr>
            <a:endParaRPr lang="en-US" altLang="en-US" sz="3800" b="1" dirty="0" smtClean="0">
              <a:solidFill>
                <a:schemeClr val="bg1"/>
              </a:solidFill>
            </a:endParaRPr>
          </a:p>
          <a:p>
            <a:pPr eaLnBrk="1" fontAlgn="auto" hangingPunct="1">
              <a:spcAft>
                <a:spcPts val="0"/>
              </a:spcAft>
              <a:buClr>
                <a:schemeClr val="accent1"/>
              </a:buClr>
              <a:buFont typeface="Arial" panose="020B0604020202020204" pitchFamily="34" charset="0"/>
              <a:buNone/>
              <a:defRPr/>
            </a:pPr>
            <a:r>
              <a:rPr lang="en-US" altLang="en-US" sz="3800" b="1" dirty="0" smtClean="0">
                <a:solidFill>
                  <a:schemeClr val="bg1"/>
                </a:solidFill>
              </a:rPr>
              <a:t>Youth entering RGAP at </a:t>
            </a:r>
            <a:r>
              <a:rPr lang="en-US" altLang="en-US" sz="3800" b="1" dirty="0">
                <a:solidFill>
                  <a:schemeClr val="bg1"/>
                </a:solidFill>
              </a:rPr>
              <a:t>age 16 or </a:t>
            </a:r>
            <a:r>
              <a:rPr lang="en-US" altLang="en-US" sz="3800" b="1" dirty="0" smtClean="0">
                <a:solidFill>
                  <a:schemeClr val="bg1"/>
                </a:solidFill>
              </a:rPr>
              <a:t>older </a:t>
            </a:r>
            <a:r>
              <a:rPr lang="en-US" altLang="en-US" sz="3800" b="1" dirty="0">
                <a:solidFill>
                  <a:schemeClr val="bg1"/>
                </a:solidFill>
              </a:rPr>
              <a:t>are eligible for the Chafee </a:t>
            </a:r>
            <a:r>
              <a:rPr lang="en-US" altLang="en-US" sz="3800" b="1" dirty="0" smtClean="0">
                <a:solidFill>
                  <a:schemeClr val="bg1"/>
                </a:solidFill>
              </a:rPr>
              <a:t>Program</a:t>
            </a:r>
          </a:p>
          <a:p>
            <a:pPr eaLnBrk="1" fontAlgn="auto" hangingPunct="1">
              <a:spcAft>
                <a:spcPts val="0"/>
              </a:spcAft>
              <a:buClr>
                <a:schemeClr val="accent1"/>
              </a:buClr>
              <a:buFont typeface="Arial" panose="020B0604020202020204" pitchFamily="34" charset="0"/>
              <a:buNone/>
              <a:defRPr/>
            </a:pPr>
            <a:endParaRPr lang="en-US" altLang="en-US" sz="3800" b="1" dirty="0">
              <a:solidFill>
                <a:schemeClr val="bg1"/>
              </a:solidFill>
            </a:endParaRPr>
          </a:p>
          <a:p>
            <a:pPr marL="571500" lvl="1" indent="-571500" eaLnBrk="1" fontAlgn="auto" hangingPunct="1">
              <a:spcAft>
                <a:spcPts val="0"/>
              </a:spcAft>
              <a:buClr>
                <a:schemeClr val="bg1"/>
              </a:buClr>
              <a:buFont typeface="Arial" panose="020B0604020202020204" pitchFamily="34" charset="0"/>
              <a:buChar char="•"/>
              <a:defRPr/>
            </a:pPr>
            <a:r>
              <a:rPr lang="en-US" altLang="en-US" sz="3600" b="1" dirty="0">
                <a:solidFill>
                  <a:schemeClr val="bg1"/>
                </a:solidFill>
              </a:rPr>
              <a:t>The</a:t>
            </a:r>
            <a:r>
              <a:rPr lang="en-US" altLang="en-US" sz="3600" b="1" dirty="0">
                <a:solidFill>
                  <a:schemeClr val="bg1"/>
                </a:solidFill>
                <a:cs typeface="Arial" pitchFamily="34" charset="0"/>
              </a:rPr>
              <a:t> relative guardianship assistance agreement, </a:t>
            </a:r>
            <a:r>
              <a:rPr lang="en-US" altLang="en-US" sz="3600" b="1" dirty="0" smtClean="0">
                <a:solidFill>
                  <a:schemeClr val="bg1"/>
                </a:solidFill>
                <a:cs typeface="Arial" pitchFamily="34" charset="0"/>
              </a:rPr>
              <a:t>or</a:t>
            </a:r>
          </a:p>
          <a:p>
            <a:pPr marL="571500" lvl="1" indent="-571500" eaLnBrk="1" fontAlgn="auto" hangingPunct="1">
              <a:spcAft>
                <a:spcPts val="0"/>
              </a:spcAft>
              <a:buClr>
                <a:schemeClr val="bg1"/>
              </a:buClr>
              <a:buFont typeface="Arial" panose="020B0604020202020204" pitchFamily="34" charset="0"/>
              <a:buChar char="•"/>
              <a:defRPr/>
            </a:pPr>
            <a:r>
              <a:rPr lang="en-US" altLang="en-US" sz="3600" b="1" dirty="0" smtClean="0">
                <a:solidFill>
                  <a:schemeClr val="bg1"/>
                </a:solidFill>
                <a:cs typeface="Arial" pitchFamily="34" charset="0"/>
              </a:rPr>
              <a:t>ILP </a:t>
            </a:r>
            <a:r>
              <a:rPr lang="en-US" altLang="en-US" sz="3600" b="1" dirty="0">
                <a:solidFill>
                  <a:schemeClr val="bg1"/>
                </a:solidFill>
                <a:cs typeface="Arial" pitchFamily="34" charset="0"/>
              </a:rPr>
              <a:t>developed on or prior to the eighteenth (18</a:t>
            </a:r>
            <a:r>
              <a:rPr lang="en-US" altLang="en-US" sz="3600" b="1" baseline="30000" dirty="0">
                <a:solidFill>
                  <a:schemeClr val="bg1"/>
                </a:solidFill>
                <a:cs typeface="Arial" pitchFamily="34" charset="0"/>
              </a:rPr>
              <a:t>th</a:t>
            </a:r>
            <a:r>
              <a:rPr lang="en-US" altLang="en-US" sz="3600" b="1" dirty="0">
                <a:solidFill>
                  <a:schemeClr val="bg1"/>
                </a:solidFill>
                <a:cs typeface="Arial" pitchFamily="34" charset="0"/>
              </a:rPr>
              <a:t>) birthday may be used in lieu of an </a:t>
            </a:r>
            <a:r>
              <a:rPr lang="en-US" altLang="en-US" sz="3600" b="1" dirty="0" smtClean="0">
                <a:solidFill>
                  <a:schemeClr val="bg1"/>
                </a:solidFill>
                <a:cs typeface="Arial" pitchFamily="34" charset="0"/>
              </a:rPr>
              <a:t>FSP</a:t>
            </a:r>
          </a:p>
        </p:txBody>
      </p:sp>
      <p:pic>
        <p:nvPicPr>
          <p:cNvPr id="13" name="Picture 6" descr="http://www.ozlemoztulum.net/wp-content/uploads/2013/10/4youth-600-x-472-300x236.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0" y="1200443"/>
            <a:ext cx="4572000" cy="4290646"/>
          </a:xfrm>
          <a:ln>
            <a:noFill/>
            <a:miter lim="800000"/>
            <a:headEnd/>
            <a:tailEnd/>
          </a:ln>
        </p:spPr>
      </p:pic>
    </p:spTree>
    <p:extLst>
      <p:ext uri="{BB962C8B-B14F-4D97-AF65-F5344CB8AC3E}">
        <p14:creationId xmlns:p14="http://schemas.microsoft.com/office/powerpoint/2010/main" val="3976751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925" y="1828800"/>
            <a:ext cx="8610600" cy="1828800"/>
          </a:xfrm>
          <a:solidFill>
            <a:schemeClr val="accent1">
              <a:lumMod val="75000"/>
            </a:schemeClr>
          </a:solidFill>
          <a:ln>
            <a:noFill/>
          </a:ln>
          <a:effectLst>
            <a:outerShdw blurRad="304800" dist="38100" dir="2700000" algn="tl" rotWithShape="0">
              <a:prstClr val="black"/>
            </a:outerShdw>
          </a:effectLst>
        </p:spPr>
        <p:txBody>
          <a:bodyPr>
            <a:normAutofit/>
          </a:bodyPr>
          <a:lstStyle/>
          <a:p>
            <a:r>
              <a:rPr lang="en-US" sz="4000" dirty="0" smtClean="0">
                <a:solidFill>
                  <a:schemeClr val="bg1"/>
                </a:solidFill>
              </a:rPr>
              <a:t>Adoption Assistance</a:t>
            </a:r>
            <a:endParaRPr lang="en-US" sz="4000" dirty="0">
              <a:solidFill>
                <a:schemeClr val="bg1"/>
              </a:solidFill>
            </a:endParaRPr>
          </a:p>
        </p:txBody>
      </p:sp>
      <p:sp>
        <p:nvSpPr>
          <p:cNvPr id="5" name="TextBox 4"/>
          <p:cNvSpPr txBox="1"/>
          <p:nvPr/>
        </p:nvSpPr>
        <p:spPr>
          <a:xfrm>
            <a:off x="2133600" y="4454604"/>
            <a:ext cx="4648200" cy="923330"/>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b="1" dirty="0"/>
              <a:t>Connie Vigil</a:t>
            </a:r>
          </a:p>
          <a:p>
            <a:pPr algn="ctr"/>
            <a:r>
              <a:rPr lang="en-US" i="1" dirty="0"/>
              <a:t>Adoption </a:t>
            </a:r>
          </a:p>
          <a:p>
            <a:pPr algn="ctr"/>
            <a:r>
              <a:rPr lang="en-US" i="1" dirty="0"/>
              <a:t>Program </a:t>
            </a:r>
            <a:r>
              <a:rPr lang="en-US" i="1" dirty="0" smtClean="0"/>
              <a:t>Administrator</a:t>
            </a:r>
            <a:endParaRPr lang="en-US" dirty="0"/>
          </a:p>
        </p:txBody>
      </p:sp>
      <p:pic>
        <p:nvPicPr>
          <p:cNvPr id="6" name="Picture 5" descr="Colorado Department of Human Service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82015" y="152400"/>
            <a:ext cx="7271385" cy="1295400"/>
          </a:xfrm>
          <a:prstGeom prst="rect">
            <a:avLst/>
          </a:prstGeom>
          <a:ln>
            <a:noFill/>
          </a:ln>
          <a:effectLst>
            <a:softEdge rad="112500"/>
          </a:effectLst>
        </p:spPr>
      </p:pic>
    </p:spTree>
    <p:extLst>
      <p:ext uri="{BB962C8B-B14F-4D97-AF65-F5344CB8AC3E}">
        <p14:creationId xmlns:p14="http://schemas.microsoft.com/office/powerpoint/2010/main" val="3307595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5" name="Rectangle 5"/>
          <p:cNvSpPr>
            <a:spLocks noGrp="1" noChangeArrowheads="1"/>
          </p:cNvSpPr>
          <p:nvPr>
            <p:ph type="body" idx="1"/>
          </p:nvPr>
        </p:nvSpPr>
        <p:spPr>
          <a:xfrm>
            <a:off x="682625" y="2286000"/>
            <a:ext cx="7772400" cy="3276600"/>
          </a:xfrm>
        </p:spPr>
        <p:txBody>
          <a:bodyPr/>
          <a:lstStyle/>
          <a:p>
            <a:pPr eaLnBrk="1" hangingPunct="1"/>
            <a:r>
              <a:rPr lang="en-US" altLang="en-US" dirty="0" smtClean="0">
                <a:solidFill>
                  <a:schemeClr val="bg1"/>
                </a:solidFill>
              </a:rPr>
              <a:t>The what's, who's, how’s and why’s of the  Colorado adoption assistance program</a:t>
            </a:r>
          </a:p>
          <a:p>
            <a:pPr eaLnBrk="1" hangingPunct="1"/>
            <a:r>
              <a:rPr lang="en-US" altLang="en-US" dirty="0" smtClean="0">
                <a:solidFill>
                  <a:schemeClr val="bg1"/>
                </a:solidFill>
              </a:rPr>
              <a:t>You will learn about adoption assistance, its funding and its limitations</a:t>
            </a:r>
          </a:p>
          <a:p>
            <a:pPr eaLnBrk="1" hangingPunct="1"/>
            <a:r>
              <a:rPr lang="en-US" altLang="en-US" dirty="0" smtClean="0">
                <a:solidFill>
                  <a:schemeClr val="bg1"/>
                </a:solidFill>
              </a:rPr>
              <a:t>Be thinking of any questions or concerns that you might have regarding the program</a:t>
            </a:r>
          </a:p>
        </p:txBody>
      </p:sp>
      <p:sp>
        <p:nvSpPr>
          <p:cNvPr id="7"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Introduction</a:t>
            </a:r>
            <a:endParaRPr lang="en-US" sz="4000" dirty="0">
              <a:solidFill>
                <a:schemeClr val="bg1"/>
              </a:solidFill>
            </a:endParaRPr>
          </a:p>
        </p:txBody>
      </p:sp>
    </p:spTree>
    <p:extLst>
      <p:ext uri="{BB962C8B-B14F-4D97-AF65-F5344CB8AC3E}">
        <p14:creationId xmlns:p14="http://schemas.microsoft.com/office/powerpoint/2010/main" val="399319034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9" name="Rectangle 5"/>
          <p:cNvSpPr>
            <a:spLocks noGrp="1" noChangeArrowheads="1"/>
          </p:cNvSpPr>
          <p:nvPr>
            <p:ph type="body" idx="1"/>
          </p:nvPr>
        </p:nvSpPr>
        <p:spPr>
          <a:xfrm>
            <a:off x="457200" y="1874837"/>
            <a:ext cx="8229600" cy="4525963"/>
          </a:xfrm>
        </p:spPr>
        <p:txBody>
          <a:bodyPr/>
          <a:lstStyle/>
          <a:p>
            <a:pPr eaLnBrk="1" hangingPunct="1"/>
            <a:r>
              <a:rPr lang="en-US" altLang="en-US" dirty="0" smtClean="0">
                <a:solidFill>
                  <a:schemeClr val="bg1"/>
                </a:solidFill>
              </a:rPr>
              <a:t>Who is eligible for adoption assistance</a:t>
            </a:r>
          </a:p>
          <a:p>
            <a:pPr eaLnBrk="1" hangingPunct="1"/>
            <a:r>
              <a:rPr lang="en-US" altLang="en-US" dirty="0" smtClean="0">
                <a:solidFill>
                  <a:schemeClr val="bg1"/>
                </a:solidFill>
              </a:rPr>
              <a:t>At what point in a case adoption assistance should be established</a:t>
            </a:r>
          </a:p>
          <a:p>
            <a:pPr eaLnBrk="1" hangingPunct="1"/>
            <a:r>
              <a:rPr lang="en-US" altLang="en-US" dirty="0" smtClean="0">
                <a:solidFill>
                  <a:schemeClr val="bg1"/>
                </a:solidFill>
              </a:rPr>
              <a:t>Where to look for answers to questions raised about adoption assistance</a:t>
            </a:r>
          </a:p>
          <a:p>
            <a:pPr eaLnBrk="1" hangingPunct="1"/>
            <a:r>
              <a:rPr lang="en-US" altLang="en-US" dirty="0" smtClean="0">
                <a:solidFill>
                  <a:schemeClr val="bg1"/>
                </a:solidFill>
              </a:rPr>
              <a:t>Difference between IVE and non-IVE adoption assistance</a:t>
            </a:r>
          </a:p>
          <a:p>
            <a:pPr eaLnBrk="1" hangingPunct="1"/>
            <a:r>
              <a:rPr lang="en-US" altLang="en-US" dirty="0" smtClean="0">
                <a:solidFill>
                  <a:schemeClr val="bg1"/>
                </a:solidFill>
              </a:rPr>
              <a:t>Fostering Connections </a:t>
            </a:r>
          </a:p>
          <a:p>
            <a:pPr eaLnBrk="1" hangingPunct="1"/>
            <a:endParaRPr lang="en-US" altLang="en-US" dirty="0" smtClean="0">
              <a:solidFill>
                <a:schemeClr val="bg1"/>
              </a:solidFill>
            </a:endParaRPr>
          </a:p>
        </p:txBody>
      </p:sp>
      <p:sp>
        <p:nvSpPr>
          <p:cNvPr id="7"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What’s Happening</a:t>
            </a:r>
            <a:endParaRPr lang="en-US" sz="4000" dirty="0">
              <a:solidFill>
                <a:schemeClr val="bg1"/>
              </a:solidFill>
            </a:endParaRPr>
          </a:p>
        </p:txBody>
      </p:sp>
    </p:spTree>
    <p:extLst>
      <p:ext uri="{BB962C8B-B14F-4D97-AF65-F5344CB8AC3E}">
        <p14:creationId xmlns:p14="http://schemas.microsoft.com/office/powerpoint/2010/main" val="665375982"/>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 calcmode="lin" valueType="num">
                                      <p:cBhvr>
                                        <p:cTn id="7" dur="1000" fill="hold"/>
                                        <p:tgtEl>
                                          <p:spTgt spid="614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14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14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149">
                                            <p:txEl>
                                              <p:pRg st="1" end="1"/>
                                            </p:txEl>
                                          </p:spTgt>
                                        </p:tgtEl>
                                        <p:attrNameLst>
                                          <p:attrName>style.visibility</p:attrName>
                                        </p:attrNameLst>
                                      </p:cBhvr>
                                      <p:to>
                                        <p:strVal val="visible"/>
                                      </p:to>
                                    </p:set>
                                    <p:anim calcmode="lin" valueType="num">
                                      <p:cBhvr>
                                        <p:cTn id="15" dur="1000" fill="hold"/>
                                        <p:tgtEl>
                                          <p:spTgt spid="614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14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14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14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149">
                                            <p:txEl>
                                              <p:pRg st="2" end="2"/>
                                            </p:txEl>
                                          </p:spTgt>
                                        </p:tgtEl>
                                        <p:attrNameLst>
                                          <p:attrName>style.visibility</p:attrName>
                                        </p:attrNameLst>
                                      </p:cBhvr>
                                      <p:to>
                                        <p:strVal val="visible"/>
                                      </p:to>
                                    </p:set>
                                    <p:anim calcmode="lin" valueType="num">
                                      <p:cBhvr>
                                        <p:cTn id="23" dur="1000" fill="hold"/>
                                        <p:tgtEl>
                                          <p:spTgt spid="614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14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14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14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149">
                                            <p:txEl>
                                              <p:pRg st="3" end="3"/>
                                            </p:txEl>
                                          </p:spTgt>
                                        </p:tgtEl>
                                        <p:attrNameLst>
                                          <p:attrName>style.visibility</p:attrName>
                                        </p:attrNameLst>
                                      </p:cBhvr>
                                      <p:to>
                                        <p:strVal val="visible"/>
                                      </p:to>
                                    </p:set>
                                    <p:anim calcmode="lin" valueType="num">
                                      <p:cBhvr>
                                        <p:cTn id="31" dur="1000" fill="hold"/>
                                        <p:tgtEl>
                                          <p:spTgt spid="6149">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149">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14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14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6149">
                                            <p:txEl>
                                              <p:pRg st="4" end="4"/>
                                            </p:txEl>
                                          </p:spTgt>
                                        </p:tgtEl>
                                        <p:attrNameLst>
                                          <p:attrName>style.visibility</p:attrName>
                                        </p:attrNameLst>
                                      </p:cBhvr>
                                      <p:to>
                                        <p:strVal val="visible"/>
                                      </p:to>
                                    </p:set>
                                    <p:anim calcmode="lin" valueType="num">
                                      <p:cBhvr>
                                        <p:cTn id="39" dur="1000" fill="hold"/>
                                        <p:tgtEl>
                                          <p:spTgt spid="6149">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6149">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614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14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4"/>
          <p:cNvSpPr>
            <a:spLocks noGrp="1" noChangeArrowheads="1"/>
          </p:cNvSpPr>
          <p:nvPr>
            <p:ph type="body" idx="1"/>
          </p:nvPr>
        </p:nvSpPr>
        <p:spPr>
          <a:xfrm>
            <a:off x="228600" y="1981200"/>
            <a:ext cx="8534400" cy="4419600"/>
          </a:xfrm>
        </p:spPr>
        <p:txBody>
          <a:bodyPr>
            <a:normAutofit fontScale="92500" lnSpcReduction="20000"/>
          </a:bodyPr>
          <a:lstStyle/>
          <a:p>
            <a:pPr eaLnBrk="1" hangingPunct="1">
              <a:lnSpc>
                <a:spcPct val="110000"/>
              </a:lnSpc>
            </a:pPr>
            <a:r>
              <a:rPr lang="en-US" altLang="en-US" sz="2600" dirty="0" smtClean="0">
                <a:solidFill>
                  <a:schemeClr val="bg1"/>
                </a:solidFill>
              </a:rPr>
              <a:t>Adoption assistance can be payments and/or services to families when they adopt a child whose special needs are a barrier to his/her adoption (7.306.4).</a:t>
            </a:r>
          </a:p>
          <a:p>
            <a:pPr eaLnBrk="1" hangingPunct="1">
              <a:lnSpc>
                <a:spcPct val="110000"/>
              </a:lnSpc>
            </a:pPr>
            <a:r>
              <a:rPr lang="en-US" altLang="en-US" sz="2600" dirty="0" smtClean="0">
                <a:solidFill>
                  <a:schemeClr val="bg1"/>
                </a:solidFill>
              </a:rPr>
              <a:t>The assistance is intended to </a:t>
            </a:r>
            <a:r>
              <a:rPr lang="en-US" altLang="en-US" sz="2600" i="1" u="sng" dirty="0" smtClean="0">
                <a:solidFill>
                  <a:schemeClr val="bg1"/>
                </a:solidFill>
              </a:rPr>
              <a:t>partially</a:t>
            </a:r>
            <a:r>
              <a:rPr lang="en-US" altLang="en-US" sz="2600" dirty="0" smtClean="0">
                <a:solidFill>
                  <a:schemeClr val="bg1"/>
                </a:solidFill>
              </a:rPr>
              <a:t> assist in the expenses of caring for and raising the child given his/her identified special needs.</a:t>
            </a:r>
          </a:p>
          <a:p>
            <a:pPr eaLnBrk="1" hangingPunct="1">
              <a:lnSpc>
                <a:spcPct val="110000"/>
              </a:lnSpc>
            </a:pPr>
            <a:r>
              <a:rPr lang="en-US" altLang="en-US" sz="2600" dirty="0" smtClean="0">
                <a:solidFill>
                  <a:schemeClr val="bg1"/>
                </a:solidFill>
              </a:rPr>
              <a:t>Colorado operates </a:t>
            </a:r>
            <a:r>
              <a:rPr lang="en-US" altLang="en-US" sz="2800" dirty="0" smtClean="0">
                <a:solidFill>
                  <a:schemeClr val="bg1"/>
                </a:solidFill>
              </a:rPr>
              <a:t>two adoption assistance programs:</a:t>
            </a:r>
          </a:p>
          <a:p>
            <a:pPr lvl="1" eaLnBrk="1" hangingPunct="1">
              <a:lnSpc>
                <a:spcPct val="90000"/>
              </a:lnSpc>
              <a:buFontTx/>
              <a:buChar char="•"/>
            </a:pPr>
            <a:r>
              <a:rPr lang="en-US" altLang="en-US" sz="2400" dirty="0" smtClean="0">
                <a:solidFill>
                  <a:schemeClr val="bg1"/>
                </a:solidFill>
              </a:rPr>
              <a:t>Title IV-E – federal government participates in adoption assistance payments on behalf of children who meet the eligibility criteria (7.306.41)</a:t>
            </a:r>
          </a:p>
          <a:p>
            <a:pPr lvl="1" eaLnBrk="1" hangingPunct="1">
              <a:lnSpc>
                <a:spcPct val="90000"/>
              </a:lnSpc>
              <a:buFontTx/>
              <a:buChar char="•"/>
            </a:pPr>
            <a:r>
              <a:rPr lang="en-US" altLang="en-US" sz="2400" dirty="0" smtClean="0">
                <a:solidFill>
                  <a:schemeClr val="bg1"/>
                </a:solidFill>
              </a:rPr>
              <a:t>State and County-only – Colorado DHS and the custodial county participate in adoption assistance payments on behalf of children who are not Title IV-E eligible.  (7.306.42)</a:t>
            </a:r>
          </a:p>
          <a:p>
            <a:pPr eaLnBrk="1" hangingPunct="1">
              <a:lnSpc>
                <a:spcPct val="80000"/>
              </a:lnSpc>
            </a:pPr>
            <a:endParaRPr lang="en-US" altLang="en-US" sz="2800" dirty="0" smtClean="0">
              <a:solidFill>
                <a:schemeClr val="bg1"/>
              </a:solidFill>
            </a:endParaRPr>
          </a:p>
        </p:txBody>
      </p:sp>
      <p:sp>
        <p:nvSpPr>
          <p:cNvPr id="6"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What’s Happening </a:t>
            </a:r>
          </a:p>
          <a:p>
            <a:r>
              <a:rPr lang="en-US" sz="2800" dirty="0" smtClean="0">
                <a:solidFill>
                  <a:schemeClr val="bg1"/>
                </a:solidFill>
              </a:rPr>
              <a:t>(Continued)</a:t>
            </a:r>
            <a:endParaRPr lang="en-US" sz="2800" dirty="0">
              <a:solidFill>
                <a:schemeClr val="bg1"/>
              </a:solidFill>
            </a:endParaRPr>
          </a:p>
        </p:txBody>
      </p:sp>
    </p:spTree>
    <p:extLst>
      <p:ext uri="{BB962C8B-B14F-4D97-AF65-F5344CB8AC3E}">
        <p14:creationId xmlns:p14="http://schemas.microsoft.com/office/powerpoint/2010/main" val="905313066"/>
      </p:ext>
    </p:extLst>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925" y="1828800"/>
            <a:ext cx="8610600" cy="1828800"/>
          </a:xfrm>
          <a:solidFill>
            <a:schemeClr val="accent1">
              <a:lumMod val="75000"/>
            </a:schemeClr>
          </a:solidFill>
          <a:ln>
            <a:noFill/>
          </a:ln>
          <a:effectLst>
            <a:outerShdw blurRad="304800" dist="38100" dir="2700000" algn="tl" rotWithShape="0">
              <a:prstClr val="black"/>
            </a:outerShdw>
          </a:effectLst>
        </p:spPr>
        <p:txBody>
          <a:bodyPr>
            <a:normAutofit/>
          </a:bodyPr>
          <a:lstStyle/>
          <a:p>
            <a:r>
              <a:rPr lang="en-US" sz="4000" dirty="0" smtClean="0">
                <a:solidFill>
                  <a:schemeClr val="bg1"/>
                </a:solidFill>
              </a:rPr>
              <a:t>Supporting Permanence</a:t>
            </a:r>
            <a:endParaRPr lang="en-US" sz="4000" dirty="0">
              <a:solidFill>
                <a:schemeClr val="bg1"/>
              </a:solidFill>
            </a:endParaRPr>
          </a:p>
        </p:txBody>
      </p:sp>
      <p:sp>
        <p:nvSpPr>
          <p:cNvPr id="5" name="TextBox 4"/>
          <p:cNvSpPr txBox="1"/>
          <p:nvPr/>
        </p:nvSpPr>
        <p:spPr>
          <a:xfrm>
            <a:off x="2133600" y="4454604"/>
            <a:ext cx="4648200" cy="1107996"/>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b="1" dirty="0" smtClean="0"/>
              <a:t>Mary Griffin</a:t>
            </a:r>
          </a:p>
          <a:p>
            <a:pPr algn="ctr"/>
            <a:r>
              <a:rPr lang="en-US" sz="1600" i="1" dirty="0" smtClean="0"/>
              <a:t>Foster Care, Kinship </a:t>
            </a:r>
            <a:r>
              <a:rPr lang="en-US" sz="1600" i="1" dirty="0"/>
              <a:t>Family Foster </a:t>
            </a:r>
            <a:r>
              <a:rPr lang="en-US" sz="1600" i="1" dirty="0" smtClean="0"/>
              <a:t>Care , RGAP</a:t>
            </a:r>
          </a:p>
          <a:p>
            <a:pPr algn="ctr"/>
            <a:r>
              <a:rPr lang="en-US" sz="1600" i="1" dirty="0" smtClean="0"/>
              <a:t>Program </a:t>
            </a:r>
            <a:r>
              <a:rPr lang="en-US" sz="1600" i="1" dirty="0"/>
              <a:t>Administrator </a:t>
            </a:r>
          </a:p>
          <a:p>
            <a:pPr algn="ctr"/>
            <a:endParaRPr lang="en-US" sz="1600" dirty="0" smtClean="0"/>
          </a:p>
        </p:txBody>
      </p:sp>
      <p:pic>
        <p:nvPicPr>
          <p:cNvPr id="6" name="Picture 5" descr="Colorado Department of Human Service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82015" y="152400"/>
            <a:ext cx="7271385" cy="1295400"/>
          </a:xfrm>
          <a:prstGeom prst="rect">
            <a:avLst/>
          </a:prstGeom>
          <a:ln>
            <a:noFill/>
          </a:ln>
          <a:effectLst>
            <a:softEdge rad="112500"/>
          </a:effectLst>
        </p:spPr>
      </p:pic>
    </p:spTree>
    <p:extLst>
      <p:ext uri="{BB962C8B-B14F-4D97-AF65-F5344CB8AC3E}">
        <p14:creationId xmlns:p14="http://schemas.microsoft.com/office/powerpoint/2010/main" val="405945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body" idx="1"/>
          </p:nvPr>
        </p:nvSpPr>
        <p:spPr>
          <a:xfrm>
            <a:off x="682625" y="2057400"/>
            <a:ext cx="7772400" cy="4267200"/>
          </a:xfrm>
        </p:spPr>
        <p:txBody>
          <a:bodyPr>
            <a:normAutofit fontScale="92500" lnSpcReduction="10000"/>
          </a:bodyPr>
          <a:lstStyle/>
          <a:p>
            <a:pPr eaLnBrk="1" hangingPunct="1">
              <a:buFont typeface="Arial" charset="0"/>
              <a:buChar char="•"/>
            </a:pPr>
            <a:r>
              <a:rPr lang="en-US" altLang="en-US" sz="2800" dirty="0" smtClean="0">
                <a:solidFill>
                  <a:schemeClr val="bg1"/>
                </a:solidFill>
              </a:rPr>
              <a:t>Child has special need(s) which act as a barrier to his/her adoption, who is legally free for adoption, and:</a:t>
            </a:r>
          </a:p>
          <a:p>
            <a:pPr eaLnBrk="1" hangingPunct="1">
              <a:buFontTx/>
              <a:buChar char="•"/>
            </a:pPr>
            <a:r>
              <a:rPr lang="en-US" altLang="en-US" sz="2800" dirty="0" smtClean="0">
                <a:solidFill>
                  <a:schemeClr val="bg1"/>
                </a:solidFill>
              </a:rPr>
              <a:t>is in the legal custody of a county department; </a:t>
            </a:r>
            <a:r>
              <a:rPr lang="en-US" altLang="en-US" sz="2800" i="1" dirty="0" smtClean="0">
                <a:solidFill>
                  <a:schemeClr val="bg1"/>
                </a:solidFill>
              </a:rPr>
              <a:t>or,</a:t>
            </a:r>
          </a:p>
          <a:p>
            <a:pPr eaLnBrk="1" hangingPunct="1">
              <a:buFontTx/>
              <a:buChar char="•"/>
            </a:pPr>
            <a:r>
              <a:rPr lang="en-US" altLang="en-US" sz="2800" dirty="0" smtClean="0">
                <a:solidFill>
                  <a:schemeClr val="bg1"/>
                </a:solidFill>
              </a:rPr>
              <a:t>the county department has guardianship of the person (child/</a:t>
            </a:r>
            <a:r>
              <a:rPr lang="en-US" altLang="en-US" sz="2800" dirty="0" err="1" smtClean="0">
                <a:solidFill>
                  <a:schemeClr val="bg1"/>
                </a:solidFill>
              </a:rPr>
              <a:t>ren</a:t>
            </a:r>
            <a:r>
              <a:rPr lang="en-US" altLang="en-US" sz="2800" dirty="0" smtClean="0">
                <a:solidFill>
                  <a:schemeClr val="bg1"/>
                </a:solidFill>
              </a:rPr>
              <a:t>) with the right to consent to his/her adoption; </a:t>
            </a:r>
            <a:r>
              <a:rPr lang="en-US" altLang="en-US" sz="2800" i="1" dirty="0" smtClean="0">
                <a:solidFill>
                  <a:schemeClr val="bg1"/>
                </a:solidFill>
              </a:rPr>
              <a:t>or,</a:t>
            </a:r>
          </a:p>
          <a:p>
            <a:pPr lvl="1" eaLnBrk="1" hangingPunct="1">
              <a:buFontTx/>
              <a:buChar char="•"/>
            </a:pPr>
            <a:r>
              <a:rPr lang="en-US" altLang="en-US" sz="2600" dirty="0" smtClean="0">
                <a:solidFill>
                  <a:schemeClr val="bg1"/>
                </a:solidFill>
              </a:rPr>
              <a:t>is in the custody of a Colorado </a:t>
            </a:r>
            <a:r>
              <a:rPr lang="en-US" altLang="en-US" sz="2600" u="sng" dirty="0" smtClean="0">
                <a:solidFill>
                  <a:schemeClr val="bg1"/>
                </a:solidFill>
              </a:rPr>
              <a:t>non-profit</a:t>
            </a:r>
            <a:r>
              <a:rPr lang="en-US" altLang="en-US" sz="2600" dirty="0" smtClean="0">
                <a:solidFill>
                  <a:schemeClr val="bg1"/>
                </a:solidFill>
              </a:rPr>
              <a:t> licensed adoption agency and the child(</a:t>
            </a:r>
            <a:r>
              <a:rPr lang="en-US" altLang="en-US" sz="2600" dirty="0" err="1" smtClean="0">
                <a:solidFill>
                  <a:schemeClr val="bg1"/>
                </a:solidFill>
              </a:rPr>
              <a:t>ren</a:t>
            </a:r>
            <a:r>
              <a:rPr lang="en-US" altLang="en-US" sz="2600" dirty="0" smtClean="0">
                <a:solidFill>
                  <a:schemeClr val="bg1"/>
                </a:solidFill>
              </a:rPr>
              <a:t>) is IV-E eligible; </a:t>
            </a:r>
            <a:r>
              <a:rPr lang="en-US" altLang="en-US" sz="2600" i="1" dirty="0" smtClean="0">
                <a:solidFill>
                  <a:schemeClr val="bg1"/>
                </a:solidFill>
              </a:rPr>
              <a:t>or,</a:t>
            </a:r>
          </a:p>
          <a:p>
            <a:pPr lvl="1" eaLnBrk="1" hangingPunct="1">
              <a:buFontTx/>
              <a:buChar char="•"/>
            </a:pPr>
            <a:r>
              <a:rPr lang="en-US" altLang="en-US" sz="2600" dirty="0" smtClean="0">
                <a:solidFill>
                  <a:schemeClr val="bg1"/>
                </a:solidFill>
              </a:rPr>
              <a:t>is in the custody of a relative </a:t>
            </a:r>
            <a:r>
              <a:rPr lang="en-US" altLang="en-US" sz="2600" u="sng" dirty="0" smtClean="0">
                <a:solidFill>
                  <a:schemeClr val="bg1"/>
                </a:solidFill>
              </a:rPr>
              <a:t>and the child(</a:t>
            </a:r>
            <a:r>
              <a:rPr lang="en-US" altLang="en-US" sz="2600" u="sng" dirty="0" err="1" smtClean="0">
                <a:solidFill>
                  <a:schemeClr val="bg1"/>
                </a:solidFill>
              </a:rPr>
              <a:t>ren</a:t>
            </a:r>
            <a:r>
              <a:rPr lang="en-US" altLang="en-US" sz="2600" u="sng" dirty="0" smtClean="0">
                <a:solidFill>
                  <a:schemeClr val="bg1"/>
                </a:solidFill>
              </a:rPr>
              <a:t>) is IV-E eligible </a:t>
            </a:r>
            <a:r>
              <a:rPr lang="en-US" altLang="en-US" sz="2600" dirty="0" smtClean="0">
                <a:solidFill>
                  <a:schemeClr val="bg1"/>
                </a:solidFill>
              </a:rPr>
              <a:t>(7.306.4)</a:t>
            </a:r>
          </a:p>
          <a:p>
            <a:pPr eaLnBrk="1" hangingPunct="1">
              <a:buFontTx/>
              <a:buChar char="•"/>
            </a:pPr>
            <a:endParaRPr lang="en-US" altLang="en-US" sz="2800" i="1" dirty="0" smtClean="0">
              <a:solidFill>
                <a:schemeClr val="bg1"/>
              </a:solidFill>
            </a:endParaRPr>
          </a:p>
        </p:txBody>
      </p:sp>
      <p:sp>
        <p:nvSpPr>
          <p:cNvPr id="7"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Eligibility</a:t>
            </a:r>
            <a:endParaRPr lang="en-US" sz="4000" dirty="0">
              <a:solidFill>
                <a:schemeClr val="bg1"/>
              </a:solidFill>
            </a:endParaRPr>
          </a:p>
        </p:txBody>
      </p:sp>
    </p:spTree>
    <p:extLst>
      <p:ext uri="{BB962C8B-B14F-4D97-AF65-F5344CB8AC3E}">
        <p14:creationId xmlns:p14="http://schemas.microsoft.com/office/powerpoint/2010/main" val="1871626090"/>
      </p:ext>
    </p:extLst>
  </p:cSld>
  <p:clrMapOvr>
    <a:masterClrMapping/>
  </p:clrMapOvr>
  <p:transition>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3"/>
          <p:cNvSpPr>
            <a:spLocks noGrp="1" noChangeArrowheads="1"/>
          </p:cNvSpPr>
          <p:nvPr>
            <p:ph type="body" idx="1"/>
          </p:nvPr>
        </p:nvSpPr>
        <p:spPr>
          <a:xfrm>
            <a:off x="682625" y="2286000"/>
            <a:ext cx="7772400" cy="4038600"/>
          </a:xfrm>
        </p:spPr>
        <p:txBody>
          <a:bodyPr>
            <a:normAutofit/>
          </a:bodyPr>
          <a:lstStyle/>
          <a:p>
            <a:pPr eaLnBrk="1" hangingPunct="1">
              <a:buFontTx/>
              <a:buChar char="•"/>
            </a:pPr>
            <a:r>
              <a:rPr lang="en-US" altLang="en-US" sz="2600" dirty="0" smtClean="0">
                <a:solidFill>
                  <a:schemeClr val="bg1"/>
                </a:solidFill>
              </a:rPr>
              <a:t>Counties may make adoption assistance payments at the time of the adoptive placement and continue them after the adoption has been finalized until the child reaches the age of 18 or 21, if the child has a developmental or physical disability that warrants continuation of the assistance.</a:t>
            </a:r>
          </a:p>
          <a:p>
            <a:pPr eaLnBrk="1" hangingPunct="1"/>
            <a:r>
              <a:rPr lang="en-US" altLang="en-US" sz="2600" dirty="0" smtClean="0">
                <a:solidFill>
                  <a:schemeClr val="bg1"/>
                </a:solidFill>
              </a:rPr>
              <a:t>The amount of the adoption assistance payment shall be based on the child’s need </a:t>
            </a:r>
            <a:r>
              <a:rPr lang="en-US" altLang="en-US" sz="2600" b="1" i="1" u="sng" dirty="0" smtClean="0">
                <a:solidFill>
                  <a:schemeClr val="bg1"/>
                </a:solidFill>
              </a:rPr>
              <a:t>and</a:t>
            </a:r>
            <a:r>
              <a:rPr lang="en-US" altLang="en-US" sz="2600" dirty="0" smtClean="0">
                <a:solidFill>
                  <a:schemeClr val="bg1"/>
                </a:solidFill>
              </a:rPr>
              <a:t> the family’s circumstances.</a:t>
            </a:r>
          </a:p>
        </p:txBody>
      </p:sp>
      <p:sp>
        <p:nvSpPr>
          <p:cNvPr id="7"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Parameters</a:t>
            </a:r>
            <a:endParaRPr lang="en-US" sz="4000" dirty="0">
              <a:solidFill>
                <a:schemeClr val="bg1"/>
              </a:solidFill>
            </a:endParaRPr>
          </a:p>
        </p:txBody>
      </p:sp>
    </p:spTree>
    <p:extLst>
      <p:ext uri="{BB962C8B-B14F-4D97-AF65-F5344CB8AC3E}">
        <p14:creationId xmlns:p14="http://schemas.microsoft.com/office/powerpoint/2010/main" val="3633034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type="body" idx="1"/>
          </p:nvPr>
        </p:nvSpPr>
        <p:spPr>
          <a:xfrm>
            <a:off x="685800" y="2209800"/>
            <a:ext cx="7772400" cy="4038600"/>
          </a:xfrm>
        </p:spPr>
        <p:txBody>
          <a:bodyPr>
            <a:normAutofit fontScale="92500" lnSpcReduction="10000"/>
          </a:bodyPr>
          <a:lstStyle/>
          <a:p>
            <a:pPr eaLnBrk="1" hangingPunct="1">
              <a:lnSpc>
                <a:spcPct val="80000"/>
              </a:lnSpc>
            </a:pPr>
            <a:r>
              <a:rPr lang="en-US" altLang="en-US" sz="2800" dirty="0" smtClean="0">
                <a:solidFill>
                  <a:schemeClr val="bg1"/>
                </a:solidFill>
              </a:rPr>
              <a:t>Assure that every family who adopts a child with special needs is informed of the availability of adoption assistance.</a:t>
            </a:r>
          </a:p>
          <a:p>
            <a:pPr eaLnBrk="1" hangingPunct="1">
              <a:lnSpc>
                <a:spcPct val="80000"/>
              </a:lnSpc>
            </a:pPr>
            <a:r>
              <a:rPr lang="en-US" altLang="en-US" sz="2800" dirty="0" smtClean="0">
                <a:solidFill>
                  <a:schemeClr val="bg1"/>
                </a:solidFill>
              </a:rPr>
              <a:t>Prior to negotiating an adoption assistance agreement, the county must determine the child’s IV-E eligibility status.</a:t>
            </a:r>
          </a:p>
          <a:p>
            <a:pPr eaLnBrk="1" hangingPunct="1">
              <a:lnSpc>
                <a:spcPct val="80000"/>
              </a:lnSpc>
            </a:pPr>
            <a:r>
              <a:rPr lang="en-US" altLang="en-US" sz="2800" dirty="0" smtClean="0">
                <a:solidFill>
                  <a:schemeClr val="bg1"/>
                </a:solidFill>
              </a:rPr>
              <a:t>Utilize financial information regarding the family, including assets, liabilities and insurance benefits in negotiating the initial agreement and any subsequent requests for increases in adoption assistance.</a:t>
            </a:r>
          </a:p>
          <a:p>
            <a:pPr eaLnBrk="1" hangingPunct="1">
              <a:lnSpc>
                <a:spcPct val="80000"/>
              </a:lnSpc>
            </a:pPr>
            <a:r>
              <a:rPr lang="en-US" altLang="en-US" sz="2800" dirty="0" smtClean="0">
                <a:solidFill>
                  <a:schemeClr val="bg1"/>
                </a:solidFill>
              </a:rPr>
              <a:t>Base the negotiation of the assistance payment on the special needs of the child </a:t>
            </a:r>
            <a:r>
              <a:rPr lang="en-US" altLang="en-US" sz="2800" i="1" dirty="0" smtClean="0">
                <a:solidFill>
                  <a:schemeClr val="bg1"/>
                </a:solidFill>
              </a:rPr>
              <a:t>and</a:t>
            </a:r>
            <a:r>
              <a:rPr lang="en-US" altLang="en-US" sz="2800" dirty="0" smtClean="0">
                <a:solidFill>
                  <a:schemeClr val="bg1"/>
                </a:solidFill>
              </a:rPr>
              <a:t> the circumstances of the adoptive parent(s).</a:t>
            </a:r>
          </a:p>
        </p:txBody>
      </p:sp>
      <p:sp>
        <p:nvSpPr>
          <p:cNvPr id="7"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County Procedures</a:t>
            </a:r>
            <a:endParaRPr lang="en-US" sz="4000" dirty="0">
              <a:solidFill>
                <a:schemeClr val="bg1"/>
              </a:solidFill>
            </a:endParaRPr>
          </a:p>
        </p:txBody>
      </p:sp>
    </p:spTree>
    <p:extLst>
      <p:ext uri="{BB962C8B-B14F-4D97-AF65-F5344CB8AC3E}">
        <p14:creationId xmlns:p14="http://schemas.microsoft.com/office/powerpoint/2010/main" val="391999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type="body" idx="1"/>
          </p:nvPr>
        </p:nvSpPr>
        <p:spPr>
          <a:xfrm>
            <a:off x="685800" y="2438400"/>
            <a:ext cx="7772400" cy="4267200"/>
          </a:xfrm>
        </p:spPr>
        <p:txBody>
          <a:bodyPr>
            <a:normAutofit lnSpcReduction="10000"/>
          </a:bodyPr>
          <a:lstStyle/>
          <a:p>
            <a:pPr eaLnBrk="1" hangingPunct="1">
              <a:lnSpc>
                <a:spcPct val="80000"/>
              </a:lnSpc>
            </a:pPr>
            <a:r>
              <a:rPr lang="en-US" altLang="en-US" sz="2800" dirty="0" smtClean="0">
                <a:solidFill>
                  <a:schemeClr val="bg1"/>
                </a:solidFill>
              </a:rPr>
              <a:t>Negotiate with the parent(s) to request only the amount that is needed by the family to meet the child’s needs.  Payments should not be made or based on the projected needs of the child or the family.</a:t>
            </a:r>
          </a:p>
          <a:p>
            <a:pPr eaLnBrk="1" hangingPunct="1">
              <a:lnSpc>
                <a:spcPct val="80000"/>
              </a:lnSpc>
            </a:pPr>
            <a:r>
              <a:rPr lang="en-US" altLang="en-US" sz="2800" dirty="0" smtClean="0">
                <a:solidFill>
                  <a:schemeClr val="bg1"/>
                </a:solidFill>
              </a:rPr>
              <a:t>The maintenance amount in the agreement may be no more than what the child would receive, if he/she were in foster care at the time of the adoption assistance negotiation.</a:t>
            </a:r>
          </a:p>
          <a:p>
            <a:pPr eaLnBrk="1" hangingPunct="1">
              <a:lnSpc>
                <a:spcPct val="80000"/>
              </a:lnSpc>
            </a:pPr>
            <a:r>
              <a:rPr lang="en-US" altLang="en-US" sz="2800" dirty="0" smtClean="0">
                <a:solidFill>
                  <a:schemeClr val="bg1"/>
                </a:solidFill>
              </a:rPr>
              <a:t>In adoption, the maximum amount to which a family is entitled to be reimbursed for non-recurring adoption expenses is $800.</a:t>
            </a:r>
          </a:p>
        </p:txBody>
      </p:sp>
      <p:sp>
        <p:nvSpPr>
          <p:cNvPr id="7"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County Procedures</a:t>
            </a:r>
            <a:endParaRPr lang="en-US" sz="4000" dirty="0">
              <a:solidFill>
                <a:schemeClr val="bg1"/>
              </a:solidFill>
            </a:endParaRPr>
          </a:p>
        </p:txBody>
      </p:sp>
    </p:spTree>
    <p:extLst>
      <p:ext uri="{BB962C8B-B14F-4D97-AF65-F5344CB8AC3E}">
        <p14:creationId xmlns:p14="http://schemas.microsoft.com/office/powerpoint/2010/main" val="637467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4975" y="2156460"/>
            <a:ext cx="8382000" cy="3939540"/>
          </a:xfrm>
          <a:prstGeom prst="rect">
            <a:avLst/>
          </a:prstGeom>
          <a:noFill/>
        </p:spPr>
        <p:txBody>
          <a:bodyPr>
            <a:spAutoFit/>
          </a:bodyPr>
          <a:lstStyle/>
          <a:p>
            <a:pPr marL="342900" indent="-342900">
              <a:buFont typeface="Arial" panose="020B0604020202020204" pitchFamily="34" charset="0"/>
              <a:buChar char="•"/>
              <a:defRPr/>
            </a:pPr>
            <a:r>
              <a:rPr lang="en-US" sz="2400" dirty="0" smtClean="0">
                <a:solidFill>
                  <a:schemeClr val="bg1"/>
                </a:solidFill>
              </a:rPr>
              <a:t>Agreements </a:t>
            </a:r>
            <a:r>
              <a:rPr lang="en-US" sz="2400" dirty="0">
                <a:solidFill>
                  <a:schemeClr val="bg1"/>
                </a:solidFill>
              </a:rPr>
              <a:t>are similar</a:t>
            </a:r>
          </a:p>
          <a:p>
            <a:pPr marL="342900" indent="-342900">
              <a:buFont typeface="Arial" panose="020B0604020202020204" pitchFamily="34" charset="0"/>
              <a:buChar char="•"/>
              <a:defRPr/>
            </a:pPr>
            <a:r>
              <a:rPr lang="en-US" sz="2400" dirty="0">
                <a:solidFill>
                  <a:schemeClr val="bg1"/>
                </a:solidFill>
              </a:rPr>
              <a:t>Families treated equally</a:t>
            </a:r>
          </a:p>
          <a:p>
            <a:pPr marL="342900" indent="-342900">
              <a:buFont typeface="Arial" panose="020B0604020202020204" pitchFamily="34" charset="0"/>
              <a:buChar char="•"/>
              <a:defRPr/>
            </a:pPr>
            <a:r>
              <a:rPr lang="en-US" sz="2400" dirty="0">
                <a:solidFill>
                  <a:schemeClr val="bg1"/>
                </a:solidFill>
              </a:rPr>
              <a:t>Services may vary</a:t>
            </a:r>
          </a:p>
          <a:p>
            <a:pPr marL="800100" lvl="1" indent="-342900">
              <a:buFont typeface="Arial" panose="020B0604020202020204" pitchFamily="34" charset="0"/>
              <a:buChar char="•"/>
              <a:defRPr/>
            </a:pPr>
            <a:r>
              <a:rPr lang="en-US" sz="2000" dirty="0">
                <a:solidFill>
                  <a:schemeClr val="bg1"/>
                </a:solidFill>
              </a:rPr>
              <a:t>If a child is found to be IV-E eligible, he/she is categorically eligible for Medicaid in any state that he might live.</a:t>
            </a:r>
          </a:p>
          <a:p>
            <a:pPr marL="800100" lvl="1" indent="-342900">
              <a:buFont typeface="Arial" panose="020B0604020202020204" pitchFamily="34" charset="0"/>
              <a:buChar char="•"/>
              <a:defRPr/>
            </a:pPr>
            <a:r>
              <a:rPr lang="en-US" sz="2000" dirty="0">
                <a:solidFill>
                  <a:schemeClr val="bg1"/>
                </a:solidFill>
              </a:rPr>
              <a:t>If a child is Non IV-E there are certain states in the U.S. that do not provide courtesy Medicaid through the Interstate Compact on Adoption and Medical Assistance  (ICAMA) to children who move to their state and are under an Adoption Assistance Agreement.  In these cases, the Adoption Assistance County must provide a private health insurance policy for that child.</a:t>
            </a:r>
          </a:p>
          <a:p>
            <a:pPr marL="342900" indent="-342900">
              <a:buFont typeface="Arial" panose="020B0604020202020204" pitchFamily="34" charset="0"/>
              <a:buChar char="•"/>
              <a:defRPr/>
            </a:pPr>
            <a:endParaRPr lang="en-US" dirty="0">
              <a:solidFill>
                <a:schemeClr val="bg1"/>
              </a:solidFill>
            </a:endParaRPr>
          </a:p>
        </p:txBody>
      </p:sp>
      <p:sp>
        <p:nvSpPr>
          <p:cNvPr id="6"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IV-E and Non IV-E </a:t>
            </a:r>
          </a:p>
          <a:p>
            <a:r>
              <a:rPr lang="en-US" sz="5400" dirty="0" smtClean="0">
                <a:solidFill>
                  <a:schemeClr val="bg1"/>
                </a:solidFill>
              </a:rPr>
              <a:t>Adoption Assistance</a:t>
            </a:r>
            <a:endParaRPr lang="en-US" sz="4000" dirty="0">
              <a:solidFill>
                <a:schemeClr val="bg1"/>
              </a:solidFill>
            </a:endParaRPr>
          </a:p>
        </p:txBody>
      </p:sp>
    </p:spTree>
    <p:extLst>
      <p:ext uri="{BB962C8B-B14F-4D97-AF65-F5344CB8AC3E}">
        <p14:creationId xmlns:p14="http://schemas.microsoft.com/office/powerpoint/2010/main" val="488163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685800" y="2133600"/>
            <a:ext cx="7772400" cy="4343400"/>
          </a:xfrm>
        </p:spPr>
        <p:txBody>
          <a:bodyPr>
            <a:normAutofit lnSpcReduction="10000"/>
          </a:bodyPr>
          <a:lstStyle/>
          <a:p>
            <a:r>
              <a:rPr lang="en-US" altLang="en-US" sz="2400" dirty="0" smtClean="0">
                <a:solidFill>
                  <a:schemeClr val="bg1"/>
                </a:solidFill>
              </a:rPr>
              <a:t>Children and youth who are IV-E eligible at the time of adoption even though they were not IV-E in foster care</a:t>
            </a:r>
          </a:p>
          <a:p>
            <a:pPr lvl="1"/>
            <a:r>
              <a:rPr lang="en-US" altLang="en-US" sz="2400" dirty="0" smtClean="0">
                <a:solidFill>
                  <a:schemeClr val="bg1"/>
                </a:solidFill>
              </a:rPr>
              <a:t>FFY 2010 – aged 16 and up during that year</a:t>
            </a:r>
          </a:p>
          <a:p>
            <a:pPr lvl="1"/>
            <a:r>
              <a:rPr lang="en-US" altLang="en-US" sz="2400" dirty="0" smtClean="0">
                <a:solidFill>
                  <a:schemeClr val="bg1"/>
                </a:solidFill>
              </a:rPr>
              <a:t>FFY 2011 – aged 14 and up </a:t>
            </a:r>
          </a:p>
          <a:p>
            <a:pPr lvl="1"/>
            <a:r>
              <a:rPr lang="en-US" altLang="en-US" sz="2400" dirty="0" smtClean="0">
                <a:solidFill>
                  <a:schemeClr val="bg1"/>
                </a:solidFill>
              </a:rPr>
              <a:t>FFY 2012 – aged 12 and up</a:t>
            </a:r>
          </a:p>
          <a:p>
            <a:r>
              <a:rPr lang="en-US" altLang="en-US" sz="2400" dirty="0" smtClean="0">
                <a:solidFill>
                  <a:schemeClr val="bg1"/>
                </a:solidFill>
              </a:rPr>
              <a:t>The two-year decrease in age continues until FFY 2018 when all children will be IVE eligible, if income was the only reason they were found to be not IV-E eligible.</a:t>
            </a:r>
          </a:p>
          <a:p>
            <a:r>
              <a:rPr lang="en-US" altLang="en-US" sz="2400" dirty="0" smtClean="0">
                <a:solidFill>
                  <a:schemeClr val="bg1"/>
                </a:solidFill>
              </a:rPr>
              <a:t>In addition if these children are being adopted with siblings by the same family at the same time, the siblings will also be IV-E eligible.</a:t>
            </a:r>
          </a:p>
          <a:p>
            <a:pPr lvl="1"/>
            <a:endParaRPr lang="en-US" altLang="en-US" dirty="0" smtClean="0">
              <a:solidFill>
                <a:schemeClr val="bg1"/>
              </a:solidFill>
            </a:endParaRPr>
          </a:p>
        </p:txBody>
      </p:sp>
      <p:sp>
        <p:nvSpPr>
          <p:cNvPr id="7"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Fostering Connections</a:t>
            </a:r>
          </a:p>
          <a:p>
            <a:r>
              <a:rPr lang="en-US" sz="5400" dirty="0" smtClean="0">
                <a:solidFill>
                  <a:schemeClr val="bg1"/>
                </a:solidFill>
              </a:rPr>
              <a:t>AFDC De-Linking</a:t>
            </a:r>
            <a:endParaRPr lang="en-US" sz="4000" dirty="0">
              <a:solidFill>
                <a:schemeClr val="bg1"/>
              </a:solidFill>
            </a:endParaRPr>
          </a:p>
        </p:txBody>
      </p:sp>
    </p:spTree>
    <p:extLst>
      <p:ext uri="{BB962C8B-B14F-4D97-AF65-F5344CB8AC3E}">
        <p14:creationId xmlns:p14="http://schemas.microsoft.com/office/powerpoint/2010/main" val="1023676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457200" y="2255837"/>
            <a:ext cx="8229600" cy="3992563"/>
          </a:xfrm>
        </p:spPr>
        <p:txBody>
          <a:bodyPr>
            <a:normAutofit lnSpcReduction="10000"/>
          </a:bodyPr>
          <a:lstStyle/>
          <a:p>
            <a:r>
              <a:rPr lang="en-US" altLang="en-US" dirty="0" smtClean="0">
                <a:solidFill>
                  <a:schemeClr val="bg1"/>
                </a:solidFill>
              </a:rPr>
              <a:t>Children and youth can also become IV-E eligible at the time of adoption even though they were not IV-E in Foster  Care, if they were in out-of-home care for more than 60 consecutive months, regardless of their age.</a:t>
            </a:r>
          </a:p>
          <a:p>
            <a:r>
              <a:rPr lang="en-US" altLang="en-US" dirty="0" smtClean="0">
                <a:solidFill>
                  <a:schemeClr val="bg1"/>
                </a:solidFill>
              </a:rPr>
              <a:t>As in the AFDC de-linking, any siblings adopted with them at the same time and by the same family will also be IV-E eligible.</a:t>
            </a:r>
          </a:p>
        </p:txBody>
      </p:sp>
      <p:sp>
        <p:nvSpPr>
          <p:cNvPr id="6"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Fostering Connections</a:t>
            </a:r>
          </a:p>
          <a:p>
            <a:r>
              <a:rPr lang="en-US" sz="5400" dirty="0" smtClean="0">
                <a:solidFill>
                  <a:schemeClr val="bg1"/>
                </a:solidFill>
              </a:rPr>
              <a:t>Out-of-Home Placement</a:t>
            </a:r>
            <a:endParaRPr lang="en-US" sz="4000" dirty="0">
              <a:solidFill>
                <a:schemeClr val="bg1"/>
              </a:solidFill>
            </a:endParaRPr>
          </a:p>
        </p:txBody>
      </p:sp>
    </p:spTree>
    <p:extLst>
      <p:ext uri="{BB962C8B-B14F-4D97-AF65-F5344CB8AC3E}">
        <p14:creationId xmlns:p14="http://schemas.microsoft.com/office/powerpoint/2010/main" val="1848047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57200" y="2332037"/>
            <a:ext cx="8229600" cy="3992563"/>
          </a:xfrm>
        </p:spPr>
        <p:txBody>
          <a:bodyPr>
            <a:normAutofit lnSpcReduction="10000"/>
          </a:bodyPr>
          <a:lstStyle/>
          <a:p>
            <a:pPr marL="0" indent="0">
              <a:buFont typeface="Wingdings" pitchFamily="2" charset="2"/>
              <a:buNone/>
            </a:pPr>
            <a:r>
              <a:rPr lang="en-US" altLang="en-US" dirty="0" smtClean="0">
                <a:solidFill>
                  <a:schemeClr val="bg1"/>
                </a:solidFill>
              </a:rPr>
              <a:t>Upon the child reaching the age of mandatory school attendance for their state of residence, every adoptive parent must provide annual proof to the agency providing adoption assistance that a child or youth is attending school or is being home-schooled unless he/she is physically unable to attend due to illness or physical disability.</a:t>
            </a:r>
          </a:p>
        </p:txBody>
      </p:sp>
      <p:sp>
        <p:nvSpPr>
          <p:cNvPr id="6"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Fostering Connections</a:t>
            </a:r>
          </a:p>
          <a:p>
            <a:r>
              <a:rPr lang="en-US" sz="5400" dirty="0" smtClean="0">
                <a:solidFill>
                  <a:schemeClr val="bg1"/>
                </a:solidFill>
              </a:rPr>
              <a:t>Proof of School Attendance</a:t>
            </a:r>
            <a:endParaRPr lang="en-US" sz="4000" dirty="0">
              <a:solidFill>
                <a:schemeClr val="bg1"/>
              </a:solidFill>
            </a:endParaRPr>
          </a:p>
        </p:txBody>
      </p:sp>
    </p:spTree>
    <p:extLst>
      <p:ext uri="{BB962C8B-B14F-4D97-AF65-F5344CB8AC3E}">
        <p14:creationId xmlns:p14="http://schemas.microsoft.com/office/powerpoint/2010/main" val="1101578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925" y="1828800"/>
            <a:ext cx="8610600" cy="1828800"/>
          </a:xfrm>
          <a:solidFill>
            <a:schemeClr val="accent1">
              <a:lumMod val="75000"/>
            </a:schemeClr>
          </a:solidFill>
          <a:ln>
            <a:noFill/>
          </a:ln>
          <a:effectLst>
            <a:outerShdw blurRad="304800" dist="38100" dir="2700000" algn="tl" rotWithShape="0">
              <a:prstClr val="black"/>
            </a:outerShdw>
          </a:effectLst>
        </p:spPr>
        <p:txBody>
          <a:bodyPr>
            <a:normAutofit/>
          </a:bodyPr>
          <a:lstStyle/>
          <a:p>
            <a:r>
              <a:rPr lang="en-US" sz="4000" dirty="0" smtClean="0">
                <a:solidFill>
                  <a:schemeClr val="bg1"/>
                </a:solidFill>
              </a:rPr>
              <a:t>Title IV-E Waiver Demonstration Project</a:t>
            </a:r>
            <a:endParaRPr lang="en-US" sz="4000" dirty="0">
              <a:solidFill>
                <a:schemeClr val="bg1"/>
              </a:solidFill>
            </a:endParaRPr>
          </a:p>
        </p:txBody>
      </p:sp>
      <p:sp>
        <p:nvSpPr>
          <p:cNvPr id="5" name="TextBox 4"/>
          <p:cNvSpPr txBox="1"/>
          <p:nvPr/>
        </p:nvSpPr>
        <p:spPr>
          <a:xfrm>
            <a:off x="2133600" y="4454604"/>
            <a:ext cx="4648200" cy="923330"/>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b="1" dirty="0"/>
              <a:t>Paige Rosemond</a:t>
            </a:r>
          </a:p>
          <a:p>
            <a:pPr algn="ctr"/>
            <a:r>
              <a:rPr lang="en-US" i="1" dirty="0"/>
              <a:t>Title IV-E Waiver Demonstration</a:t>
            </a:r>
          </a:p>
          <a:p>
            <a:pPr algn="ctr"/>
            <a:r>
              <a:rPr lang="en-US" i="1" dirty="0"/>
              <a:t> Project Administrator</a:t>
            </a:r>
          </a:p>
        </p:txBody>
      </p:sp>
      <p:pic>
        <p:nvPicPr>
          <p:cNvPr id="6" name="Picture 5" descr="Colorado Department of Human Service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82015" y="152400"/>
            <a:ext cx="7271385" cy="1295400"/>
          </a:xfrm>
          <a:prstGeom prst="rect">
            <a:avLst/>
          </a:prstGeom>
          <a:ln>
            <a:noFill/>
          </a:ln>
          <a:effectLst>
            <a:softEdge rad="112500"/>
          </a:effectLst>
        </p:spPr>
      </p:pic>
    </p:spTree>
    <p:extLst>
      <p:ext uri="{BB962C8B-B14F-4D97-AF65-F5344CB8AC3E}">
        <p14:creationId xmlns:p14="http://schemas.microsoft.com/office/powerpoint/2010/main" val="34925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a:bodyPr>
          <a:lstStyle/>
          <a:p>
            <a:r>
              <a:rPr lang="en-US" sz="5400" dirty="0" smtClean="0">
                <a:solidFill>
                  <a:schemeClr val="bg1"/>
                </a:solidFill>
              </a:rPr>
              <a:t>What is IV-E?</a:t>
            </a:r>
            <a:endParaRPr lang="en-US" sz="4000" dirty="0">
              <a:solidFill>
                <a:schemeClr val="bg1"/>
              </a:solidFill>
            </a:endParaRPr>
          </a:p>
        </p:txBody>
      </p:sp>
      <p:sp>
        <p:nvSpPr>
          <p:cNvPr id="5" name="TextBox 4"/>
          <p:cNvSpPr txBox="1"/>
          <p:nvPr/>
        </p:nvSpPr>
        <p:spPr>
          <a:xfrm>
            <a:off x="443769" y="1828800"/>
            <a:ext cx="8319231" cy="4985980"/>
          </a:xfrm>
          <a:prstGeom prst="rect">
            <a:avLst/>
          </a:prstGeom>
          <a:noFill/>
        </p:spPr>
        <p:txBody>
          <a:bodyPr wrap="square" rtlCol="0">
            <a:spAutoFit/>
          </a:bodyPr>
          <a:lstStyle/>
          <a:p>
            <a:pPr marL="342900" indent="-342900">
              <a:buFont typeface="Arial" pitchFamily="34" charset="0"/>
              <a:buChar char="•"/>
            </a:pPr>
            <a:r>
              <a:rPr lang="en-US" sz="2800" dirty="0" smtClean="0">
                <a:solidFill>
                  <a:schemeClr val="bg1"/>
                </a:solidFill>
              </a:rPr>
              <a:t>Title IV-E is a section of the Social Security Act enacted in 1980, authorizing funding to States to serve poor children in Foster Care.</a:t>
            </a:r>
          </a:p>
          <a:p>
            <a:pPr marL="342900" indent="-342900">
              <a:buFont typeface="Arial" pitchFamily="34" charset="0"/>
              <a:buChar char="•"/>
            </a:pPr>
            <a:endParaRPr lang="en-US" sz="1000" dirty="0" smtClean="0">
              <a:solidFill>
                <a:schemeClr val="bg1"/>
              </a:solidFill>
            </a:endParaRPr>
          </a:p>
          <a:p>
            <a:pPr marL="342900" indent="-342900">
              <a:buFont typeface="Arial" pitchFamily="34" charset="0"/>
              <a:buChar char="•"/>
            </a:pPr>
            <a:r>
              <a:rPr lang="en-US" sz="2800" dirty="0" smtClean="0">
                <a:solidFill>
                  <a:schemeClr val="bg1"/>
                </a:solidFill>
              </a:rPr>
              <a:t>IV-E reimburses a portion of the cost a county incurs to:</a:t>
            </a:r>
          </a:p>
          <a:p>
            <a:pPr marL="800100" lvl="1" indent="-342900">
              <a:buFont typeface="Arial" pitchFamily="34" charset="0"/>
              <a:buChar char="•"/>
            </a:pPr>
            <a:r>
              <a:rPr lang="en-US" sz="2400" dirty="0" smtClean="0">
                <a:solidFill>
                  <a:schemeClr val="bg1"/>
                </a:solidFill>
              </a:rPr>
              <a:t>Place children in foster care,</a:t>
            </a:r>
          </a:p>
          <a:p>
            <a:pPr marL="800100" lvl="1" indent="-342900">
              <a:buFont typeface="Arial" pitchFamily="34" charset="0"/>
              <a:buChar char="•"/>
            </a:pPr>
            <a:r>
              <a:rPr lang="en-US" sz="2400" dirty="0" smtClean="0">
                <a:solidFill>
                  <a:schemeClr val="bg1"/>
                </a:solidFill>
              </a:rPr>
              <a:t>Pay subsidies to those who adopt special needs to children,</a:t>
            </a:r>
          </a:p>
          <a:p>
            <a:pPr marL="800100" lvl="1" indent="-342900">
              <a:buFont typeface="Arial" pitchFamily="34" charset="0"/>
              <a:buChar char="•"/>
            </a:pPr>
            <a:r>
              <a:rPr lang="en-US" sz="2400" dirty="0" smtClean="0">
                <a:solidFill>
                  <a:schemeClr val="bg1"/>
                </a:solidFill>
              </a:rPr>
              <a:t>Pay guardianship subsidies to relatives,</a:t>
            </a:r>
          </a:p>
          <a:p>
            <a:pPr marL="800100" lvl="1" indent="-342900">
              <a:buFont typeface="Arial" pitchFamily="34" charset="0"/>
              <a:buChar char="•"/>
            </a:pPr>
            <a:r>
              <a:rPr lang="en-US" sz="2400" dirty="0" smtClean="0">
                <a:solidFill>
                  <a:schemeClr val="bg1"/>
                </a:solidFill>
              </a:rPr>
              <a:t>Do case planning</a:t>
            </a:r>
          </a:p>
          <a:p>
            <a:pPr marL="800100" lvl="1" indent="-342900">
              <a:buFont typeface="Arial" pitchFamily="34" charset="0"/>
              <a:buChar char="•"/>
            </a:pPr>
            <a:r>
              <a:rPr lang="en-US" sz="2400" dirty="0" smtClean="0">
                <a:solidFill>
                  <a:schemeClr val="bg1"/>
                </a:solidFill>
              </a:rPr>
              <a:t>Supervise a child’s placement</a:t>
            </a:r>
          </a:p>
          <a:p>
            <a:pPr marL="800100" lvl="1" indent="-342900">
              <a:buFont typeface="Arial" pitchFamily="34" charset="0"/>
              <a:buChar char="•"/>
            </a:pPr>
            <a:r>
              <a:rPr lang="en-US" sz="2400" dirty="0" smtClean="0">
                <a:solidFill>
                  <a:schemeClr val="bg1"/>
                </a:solidFill>
              </a:rPr>
              <a:t>Recruit, train and supervise foster parents, and</a:t>
            </a:r>
          </a:p>
          <a:p>
            <a:pPr marL="800100" lvl="1" indent="-342900">
              <a:buFont typeface="Arial" pitchFamily="34" charset="0"/>
              <a:buChar char="•"/>
            </a:pPr>
            <a:r>
              <a:rPr lang="en-US" sz="2400" dirty="0" smtClean="0">
                <a:solidFill>
                  <a:schemeClr val="bg1"/>
                </a:solidFill>
              </a:rPr>
              <a:t>Train persons associated with the child welfare program.</a:t>
            </a:r>
          </a:p>
        </p:txBody>
      </p:sp>
    </p:spTree>
    <p:extLst>
      <p:ext uri="{BB962C8B-B14F-4D97-AF65-F5344CB8AC3E}">
        <p14:creationId xmlns:p14="http://schemas.microsoft.com/office/powerpoint/2010/main" val="1438541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72000"/>
          </a:xfrm>
        </p:spPr>
        <p:txBody>
          <a:bodyPr>
            <a:normAutofit/>
          </a:bodyPr>
          <a:lstStyle/>
          <a:p>
            <a:pPr>
              <a:defRPr/>
            </a:pPr>
            <a:r>
              <a:rPr lang="en-US" sz="2000" b="1" dirty="0">
                <a:solidFill>
                  <a:schemeClr val="bg1"/>
                </a:solidFill>
              </a:rPr>
              <a:t>Focused on permanency and permanent connections</a:t>
            </a:r>
          </a:p>
          <a:p>
            <a:pPr>
              <a:defRPr/>
            </a:pPr>
            <a:r>
              <a:rPr lang="en-US" sz="2000" b="1" dirty="0">
                <a:solidFill>
                  <a:schemeClr val="bg1"/>
                </a:solidFill>
              </a:rPr>
              <a:t>Validation of the importance of family/kin relationships </a:t>
            </a:r>
          </a:p>
          <a:p>
            <a:pPr>
              <a:defRPr/>
            </a:pPr>
            <a:r>
              <a:rPr lang="en-US" sz="2000" b="1" dirty="0">
                <a:solidFill>
                  <a:schemeClr val="bg1"/>
                </a:solidFill>
              </a:rPr>
              <a:t>Emphasizes family engagement for permanency</a:t>
            </a:r>
          </a:p>
          <a:p>
            <a:pPr marL="628650" indent="-285750">
              <a:defRPr/>
            </a:pPr>
            <a:r>
              <a:rPr lang="en-US" sz="2000" b="1" dirty="0">
                <a:solidFill>
                  <a:schemeClr val="bg1"/>
                </a:solidFill>
              </a:rPr>
              <a:t>Identify, Locate, Notify relatives – Intensive Family Finding</a:t>
            </a:r>
          </a:p>
          <a:p>
            <a:pPr marL="628650" indent="-285750">
              <a:defRPr/>
            </a:pPr>
            <a:r>
              <a:rPr lang="en-US" sz="2000" dirty="0">
                <a:solidFill>
                  <a:schemeClr val="bg1"/>
                </a:solidFill>
              </a:rPr>
              <a:t>Requires advisement about RGAP</a:t>
            </a:r>
          </a:p>
          <a:p>
            <a:pPr>
              <a:defRPr/>
            </a:pPr>
            <a:r>
              <a:rPr lang="en-US" sz="2000" dirty="0" smtClean="0">
                <a:solidFill>
                  <a:schemeClr val="bg1"/>
                </a:solidFill>
              </a:rPr>
              <a:t>Authorized Title IV-E GAP/ Increasing Adoptions</a:t>
            </a:r>
          </a:p>
          <a:p>
            <a:pPr>
              <a:defRPr/>
            </a:pPr>
            <a:r>
              <a:rPr lang="en-US" sz="2000" b="1" dirty="0" smtClean="0">
                <a:solidFill>
                  <a:schemeClr val="bg1"/>
                </a:solidFill>
              </a:rPr>
              <a:t>Non-safety </a:t>
            </a:r>
            <a:r>
              <a:rPr lang="en-US" sz="2000" b="1" dirty="0">
                <a:solidFill>
                  <a:schemeClr val="bg1"/>
                </a:solidFill>
              </a:rPr>
              <a:t>certification standards for relatives </a:t>
            </a:r>
            <a:endParaRPr lang="en-US" sz="2000" b="1" dirty="0" smtClean="0">
              <a:solidFill>
                <a:schemeClr val="bg1"/>
              </a:solidFill>
            </a:endParaRPr>
          </a:p>
          <a:p>
            <a:pPr>
              <a:defRPr/>
            </a:pPr>
            <a:r>
              <a:rPr lang="en-US" sz="2000" dirty="0" smtClean="0">
                <a:solidFill>
                  <a:schemeClr val="bg1"/>
                </a:solidFill>
              </a:rPr>
              <a:t>CO </a:t>
            </a:r>
            <a:r>
              <a:rPr lang="en-US" sz="2000" dirty="0">
                <a:solidFill>
                  <a:schemeClr val="bg1"/>
                </a:solidFill>
              </a:rPr>
              <a:t>General Assembly (2009) Kinship GAP (5</a:t>
            </a:r>
            <a:r>
              <a:rPr lang="en-US" sz="2000" baseline="30000" dirty="0">
                <a:solidFill>
                  <a:schemeClr val="bg1"/>
                </a:solidFill>
              </a:rPr>
              <a:t>th</a:t>
            </a:r>
            <a:r>
              <a:rPr lang="en-US" sz="2000" dirty="0">
                <a:solidFill>
                  <a:schemeClr val="bg1"/>
                </a:solidFill>
              </a:rPr>
              <a:t> degree of relationship)</a:t>
            </a:r>
          </a:p>
          <a:p>
            <a:pPr marL="628650" indent="-285750">
              <a:defRPr/>
            </a:pPr>
            <a:r>
              <a:rPr lang="en-US" sz="2000" dirty="0">
                <a:solidFill>
                  <a:schemeClr val="bg1"/>
                </a:solidFill>
              </a:rPr>
              <a:t>Rules effective 2/01/10 – federal approval</a:t>
            </a:r>
          </a:p>
          <a:p>
            <a:pPr>
              <a:defRPr/>
            </a:pPr>
            <a:r>
              <a:rPr lang="en-US" sz="2000" dirty="0">
                <a:solidFill>
                  <a:schemeClr val="bg1"/>
                </a:solidFill>
              </a:rPr>
              <a:t>CO General Assembly (2012) </a:t>
            </a:r>
          </a:p>
          <a:p>
            <a:pPr marL="633413" indent="-285750">
              <a:defRPr/>
            </a:pPr>
            <a:r>
              <a:rPr lang="en-US" sz="2000" dirty="0">
                <a:solidFill>
                  <a:schemeClr val="bg1"/>
                </a:solidFill>
              </a:rPr>
              <a:t>Expanded eligible guardians (expanded definition of relative)</a:t>
            </a:r>
          </a:p>
          <a:p>
            <a:pPr marL="633413" indent="-285750">
              <a:defRPr/>
            </a:pPr>
            <a:r>
              <a:rPr lang="en-US" sz="2000" dirty="0">
                <a:solidFill>
                  <a:schemeClr val="bg1"/>
                </a:solidFill>
              </a:rPr>
              <a:t>Authorized waiver of non-safety certification standards </a:t>
            </a:r>
          </a:p>
          <a:p>
            <a:pPr>
              <a:defRPr/>
            </a:pPr>
            <a:endParaRPr lang="en-US" dirty="0"/>
          </a:p>
        </p:txBody>
      </p:sp>
      <p:sp>
        <p:nvSpPr>
          <p:cNvPr id="5"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rPr>
              <a:t>Fostering Connections to Success and Increasing Adoptions Act (2008) &amp;</a:t>
            </a:r>
            <a:br>
              <a:rPr lang="en-US" sz="5400" dirty="0">
                <a:solidFill>
                  <a:schemeClr val="bg1"/>
                </a:solidFill>
              </a:rPr>
            </a:br>
            <a:r>
              <a:rPr lang="en-US" sz="5400" dirty="0">
                <a:solidFill>
                  <a:schemeClr val="bg1"/>
                </a:solidFill>
              </a:rPr>
              <a:t>Colorado General Assembly</a:t>
            </a:r>
            <a:endParaRPr lang="en-US" sz="4000" dirty="0">
              <a:solidFill>
                <a:schemeClr val="bg1"/>
              </a:solidFill>
            </a:endParaRPr>
          </a:p>
        </p:txBody>
      </p:sp>
    </p:spTree>
    <p:extLst>
      <p:ext uri="{BB962C8B-B14F-4D97-AF65-F5344CB8AC3E}">
        <p14:creationId xmlns:p14="http://schemas.microsoft.com/office/powerpoint/2010/main" val="3438060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a:bodyPr>
          <a:lstStyle/>
          <a:p>
            <a:r>
              <a:rPr lang="en-US" sz="5400" dirty="0" smtClean="0">
                <a:solidFill>
                  <a:schemeClr val="bg1"/>
                </a:solidFill>
              </a:rPr>
              <a:t>What is IV-E?</a:t>
            </a:r>
            <a:endParaRPr lang="en-US" sz="4000" dirty="0">
              <a:solidFill>
                <a:schemeClr val="bg1"/>
              </a:solidFill>
            </a:endParaRPr>
          </a:p>
        </p:txBody>
      </p:sp>
      <p:sp>
        <p:nvSpPr>
          <p:cNvPr id="5" name="TextBox 4"/>
          <p:cNvSpPr txBox="1"/>
          <p:nvPr/>
        </p:nvSpPr>
        <p:spPr>
          <a:xfrm>
            <a:off x="443769" y="1828800"/>
            <a:ext cx="8319231" cy="2646878"/>
          </a:xfrm>
          <a:prstGeom prst="rect">
            <a:avLst/>
          </a:prstGeom>
          <a:noFill/>
        </p:spPr>
        <p:txBody>
          <a:bodyPr wrap="square" rtlCol="0">
            <a:spAutoFit/>
          </a:bodyPr>
          <a:lstStyle/>
          <a:p>
            <a:pPr marL="342900" indent="-342900">
              <a:buFont typeface="Arial" pitchFamily="34" charset="0"/>
              <a:buChar char="•"/>
            </a:pPr>
            <a:r>
              <a:rPr lang="en-US" sz="2800" dirty="0" smtClean="0">
                <a:solidFill>
                  <a:schemeClr val="bg1"/>
                </a:solidFill>
              </a:rPr>
              <a:t>IV-E Does not reimburse States for the cost of:</a:t>
            </a:r>
          </a:p>
          <a:p>
            <a:pPr marL="800100" lvl="1" indent="-342900">
              <a:buFont typeface="Arial" pitchFamily="34" charset="0"/>
              <a:buChar char="•"/>
            </a:pPr>
            <a:r>
              <a:rPr lang="en-US" sz="2400" dirty="0" smtClean="0">
                <a:solidFill>
                  <a:schemeClr val="bg1"/>
                </a:solidFill>
              </a:rPr>
              <a:t>Investigating child abuse or neglect,</a:t>
            </a:r>
          </a:p>
          <a:p>
            <a:pPr marL="800100" lvl="1" indent="-342900">
              <a:buFont typeface="Arial" pitchFamily="34" charset="0"/>
              <a:buChar char="•"/>
            </a:pPr>
            <a:r>
              <a:rPr lang="en-US" sz="2400" dirty="0" smtClean="0">
                <a:solidFill>
                  <a:schemeClr val="bg1"/>
                </a:solidFill>
              </a:rPr>
              <a:t>Services need by children, their families, or caregivers,</a:t>
            </a:r>
          </a:p>
          <a:p>
            <a:pPr marL="800100" lvl="1" indent="-342900">
              <a:buFont typeface="Arial" pitchFamily="34" charset="0"/>
              <a:buChar char="•"/>
            </a:pPr>
            <a:r>
              <a:rPr lang="en-US" sz="2400" dirty="0" smtClean="0">
                <a:solidFill>
                  <a:schemeClr val="bg1"/>
                </a:solidFill>
              </a:rPr>
              <a:t>Preventing child abuse, neglect or foster care</a:t>
            </a:r>
          </a:p>
          <a:p>
            <a:pPr marL="800100" lvl="1" indent="-342900">
              <a:buFont typeface="Arial" pitchFamily="34" charset="0"/>
              <a:buChar char="•"/>
            </a:pPr>
            <a:endParaRPr lang="en-US" sz="1000" dirty="0" smtClean="0">
              <a:solidFill>
                <a:schemeClr val="bg1"/>
              </a:solidFill>
            </a:endParaRPr>
          </a:p>
          <a:p>
            <a:pPr marL="342900" indent="-342900">
              <a:buFont typeface="Arial" pitchFamily="34" charset="0"/>
              <a:buChar char="•"/>
            </a:pPr>
            <a:r>
              <a:rPr lang="en-US" sz="2800" dirty="0" smtClean="0">
                <a:solidFill>
                  <a:schemeClr val="bg1"/>
                </a:solidFill>
              </a:rPr>
              <a:t>Most reimbursements are triggered only when a child is removed from home and placed into foster care.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48" t="2309" r="2549" b="3298"/>
          <a:stretch/>
        </p:blipFill>
        <p:spPr>
          <a:xfrm>
            <a:off x="3853943" y="4863710"/>
            <a:ext cx="1705385" cy="1632457"/>
          </a:xfrm>
          <a:prstGeom prst="rect">
            <a:avLst/>
          </a:prstGeom>
        </p:spPr>
      </p:pic>
    </p:spTree>
    <p:extLst>
      <p:ext uri="{BB962C8B-B14F-4D97-AF65-F5344CB8AC3E}">
        <p14:creationId xmlns:p14="http://schemas.microsoft.com/office/powerpoint/2010/main" val="344810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a:bodyPr>
          <a:lstStyle/>
          <a:p>
            <a:r>
              <a:rPr lang="en-US" sz="5400" dirty="0" smtClean="0">
                <a:solidFill>
                  <a:schemeClr val="bg1"/>
                </a:solidFill>
              </a:rPr>
              <a:t>What is IV-E?</a:t>
            </a:r>
            <a:endParaRPr lang="en-US" sz="4000" dirty="0">
              <a:solidFill>
                <a:schemeClr val="bg1"/>
              </a:solidFill>
            </a:endParaRPr>
          </a:p>
        </p:txBody>
      </p:sp>
      <p:sp>
        <p:nvSpPr>
          <p:cNvPr id="5" name="TextBox 4"/>
          <p:cNvSpPr txBox="1"/>
          <p:nvPr/>
        </p:nvSpPr>
        <p:spPr>
          <a:xfrm>
            <a:off x="443769" y="1828800"/>
            <a:ext cx="8319231" cy="2400657"/>
          </a:xfrm>
          <a:prstGeom prst="rect">
            <a:avLst/>
          </a:prstGeom>
          <a:noFill/>
        </p:spPr>
        <p:txBody>
          <a:bodyPr wrap="square" rtlCol="0">
            <a:spAutoFit/>
          </a:bodyPr>
          <a:lstStyle/>
          <a:p>
            <a:pPr marL="342900" indent="-342900">
              <a:buFont typeface="Arial" pitchFamily="34" charset="0"/>
              <a:buChar char="•"/>
            </a:pPr>
            <a:r>
              <a:rPr lang="en-US" sz="2800" dirty="0" smtClean="0">
                <a:solidFill>
                  <a:schemeClr val="bg1"/>
                </a:solidFill>
              </a:rPr>
              <a:t>Not all </a:t>
            </a:r>
            <a:r>
              <a:rPr lang="en-US" sz="2800" dirty="0" smtClean="0">
                <a:solidFill>
                  <a:schemeClr val="bg1"/>
                </a:solidFill>
              </a:rPr>
              <a:t>children/youth </a:t>
            </a:r>
            <a:r>
              <a:rPr lang="en-US" sz="2800" dirty="0" smtClean="0">
                <a:solidFill>
                  <a:schemeClr val="bg1"/>
                </a:solidFill>
              </a:rPr>
              <a:t>are IV-E eligible.  Initial eligibility is linked to the financial/income status of the home where the child is removed .</a:t>
            </a:r>
          </a:p>
          <a:p>
            <a:pPr marL="342900" indent="-342900">
              <a:buFont typeface="Arial" pitchFamily="34" charset="0"/>
              <a:buChar char="•"/>
            </a:pPr>
            <a:endParaRPr lang="en-US" sz="1000" dirty="0" smtClean="0">
              <a:solidFill>
                <a:schemeClr val="bg1"/>
              </a:solidFill>
            </a:endParaRPr>
          </a:p>
          <a:p>
            <a:pPr marL="342900" indent="-342900">
              <a:buFont typeface="Arial" pitchFamily="34" charset="0"/>
              <a:buChar char="•"/>
            </a:pPr>
            <a:r>
              <a:rPr lang="en-US" sz="2800" dirty="0" smtClean="0">
                <a:solidFill>
                  <a:schemeClr val="bg1"/>
                </a:solidFill>
              </a:rPr>
              <a:t>Eligibility standards are based on 1996 income levels.  These standards are not allowed to be adjusted.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228257"/>
            <a:ext cx="3581400" cy="2705943"/>
          </a:xfrm>
          <a:prstGeom prst="rect">
            <a:avLst/>
          </a:prstGeom>
        </p:spPr>
      </p:pic>
    </p:spTree>
    <p:extLst>
      <p:ext uri="{BB962C8B-B14F-4D97-AF65-F5344CB8AC3E}">
        <p14:creationId xmlns:p14="http://schemas.microsoft.com/office/powerpoint/2010/main" val="2308493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4495799"/>
            <a:ext cx="1676400" cy="2092147"/>
          </a:xfrm>
          <a:prstGeom prst="rect">
            <a:avLst/>
          </a:prstGeom>
        </p:spPr>
      </p:pic>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fontScale="90000"/>
          </a:bodyPr>
          <a:lstStyle/>
          <a:p>
            <a:r>
              <a:rPr lang="en-US" sz="5400" dirty="0" smtClean="0">
                <a:solidFill>
                  <a:schemeClr val="bg1"/>
                </a:solidFill>
              </a:rPr>
              <a:t>What is a Title IV-E Waiver Demonstration Project?</a:t>
            </a:r>
            <a:endParaRPr lang="en-US" sz="4000" dirty="0">
              <a:solidFill>
                <a:schemeClr val="bg1"/>
              </a:solidFill>
            </a:endParaRPr>
          </a:p>
        </p:txBody>
      </p:sp>
      <p:sp>
        <p:nvSpPr>
          <p:cNvPr id="5" name="TextBox 4"/>
          <p:cNvSpPr txBox="1"/>
          <p:nvPr/>
        </p:nvSpPr>
        <p:spPr>
          <a:xfrm>
            <a:off x="443769" y="1828800"/>
            <a:ext cx="8319231" cy="3975447"/>
          </a:xfrm>
          <a:prstGeom prst="rect">
            <a:avLst/>
          </a:prstGeom>
          <a:noFill/>
        </p:spPr>
        <p:txBody>
          <a:bodyPr wrap="square" rtlCol="0">
            <a:spAutoFit/>
          </a:bodyPr>
          <a:lstStyle/>
          <a:p>
            <a:pPr marL="457200" indent="-457200">
              <a:spcAft>
                <a:spcPts val="1000"/>
              </a:spcAft>
              <a:buFont typeface="Arial" pitchFamily="34" charset="0"/>
              <a:buChar char="•"/>
            </a:pPr>
            <a:r>
              <a:rPr lang="en-US" sz="2600" dirty="0" smtClean="0">
                <a:solidFill>
                  <a:schemeClr val="bg1"/>
                </a:solidFill>
              </a:rPr>
              <a:t>Section 1130 of the Social Security Act (SSA) authorizes HHS Secretary to approve State demonstrations waiving certain provisions of Titles  IV-E and IV-B of the SSA, including eligibility requirements.  Thus, increasing the flexibility of how Federal funds are utilized to meet the child welfare needs of a broader population.</a:t>
            </a:r>
            <a:endParaRPr lang="en-US" sz="2600" dirty="0">
              <a:solidFill>
                <a:schemeClr val="bg1"/>
              </a:solidFill>
            </a:endParaRPr>
          </a:p>
          <a:p>
            <a:endParaRPr lang="en-US" sz="1000" dirty="0" smtClean="0">
              <a:solidFill>
                <a:schemeClr val="bg1"/>
              </a:solidFill>
            </a:endParaRPr>
          </a:p>
          <a:p>
            <a:pPr marL="347472" indent="-347472">
              <a:buFont typeface="Arial" pitchFamily="34" charset="0"/>
              <a:buChar char="•"/>
            </a:pPr>
            <a:r>
              <a:rPr lang="en-US" sz="2600" dirty="0" smtClean="0">
                <a:solidFill>
                  <a:schemeClr val="bg1"/>
                </a:solidFill>
              </a:rPr>
              <a:t>The IV-E Waiver shifts funding to pay for </a:t>
            </a:r>
          </a:p>
          <a:p>
            <a:pPr marL="347472"/>
            <a:r>
              <a:rPr lang="en-US" sz="2600" dirty="0" smtClean="0">
                <a:solidFill>
                  <a:schemeClr val="bg1"/>
                </a:solidFill>
              </a:rPr>
              <a:t>other services, including:  prevention, </a:t>
            </a:r>
          </a:p>
          <a:p>
            <a:pPr marL="347472"/>
            <a:r>
              <a:rPr lang="en-US" sz="2600" dirty="0" smtClean="0">
                <a:solidFill>
                  <a:schemeClr val="bg1"/>
                </a:solidFill>
              </a:rPr>
              <a:t>in-home service, post-permanency supports.</a:t>
            </a:r>
          </a:p>
        </p:txBody>
      </p:sp>
    </p:spTree>
    <p:extLst>
      <p:ext uri="{BB962C8B-B14F-4D97-AF65-F5344CB8AC3E}">
        <p14:creationId xmlns:p14="http://schemas.microsoft.com/office/powerpoint/2010/main" val="1436457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fontScale="90000"/>
          </a:bodyPr>
          <a:lstStyle/>
          <a:p>
            <a:r>
              <a:rPr lang="en-US" sz="5400" dirty="0" smtClean="0">
                <a:solidFill>
                  <a:schemeClr val="bg1"/>
                </a:solidFill>
              </a:rPr>
              <a:t>What is a Title IV-E Waiver Demonstration Project?</a:t>
            </a:r>
            <a:endParaRPr lang="en-US" sz="4000" dirty="0">
              <a:solidFill>
                <a:schemeClr val="bg1"/>
              </a:solidFill>
            </a:endParaRPr>
          </a:p>
        </p:txBody>
      </p:sp>
      <p:sp>
        <p:nvSpPr>
          <p:cNvPr id="5" name="TextBox 4"/>
          <p:cNvSpPr txBox="1"/>
          <p:nvPr/>
        </p:nvSpPr>
        <p:spPr>
          <a:xfrm>
            <a:off x="443769" y="1828800"/>
            <a:ext cx="8319231" cy="3447098"/>
          </a:xfrm>
          <a:prstGeom prst="rect">
            <a:avLst/>
          </a:prstGeom>
          <a:noFill/>
        </p:spPr>
        <p:txBody>
          <a:bodyPr wrap="square" rtlCol="0">
            <a:spAutoFit/>
          </a:bodyPr>
          <a:lstStyle/>
          <a:p>
            <a:pPr marL="342900" indent="-342900">
              <a:buFont typeface="Arial" pitchFamily="34" charset="0"/>
              <a:buChar char="•"/>
            </a:pPr>
            <a:r>
              <a:rPr lang="en-US" sz="2800" dirty="0" smtClean="0">
                <a:solidFill>
                  <a:schemeClr val="bg1"/>
                </a:solidFill>
              </a:rPr>
              <a:t>All projects must have a rigorous evaluation conducted by a third-party evaluator.</a:t>
            </a:r>
          </a:p>
          <a:p>
            <a:pPr marL="342900" indent="-342900">
              <a:buFont typeface="Arial" pitchFamily="34" charset="0"/>
              <a:buChar char="•"/>
            </a:pPr>
            <a:endParaRPr lang="en-US" sz="1000" dirty="0" smtClean="0">
              <a:solidFill>
                <a:schemeClr val="bg1"/>
              </a:solidFill>
            </a:endParaRPr>
          </a:p>
          <a:p>
            <a:pPr marL="342900" indent="-342900">
              <a:buFont typeface="Arial" pitchFamily="34" charset="0"/>
              <a:buChar char="•"/>
            </a:pPr>
            <a:r>
              <a:rPr lang="en-US" sz="2800" dirty="0" smtClean="0">
                <a:solidFill>
                  <a:schemeClr val="bg1"/>
                </a:solidFill>
              </a:rPr>
              <a:t>All projects must be cost neutral to the Federal government.</a:t>
            </a:r>
          </a:p>
          <a:p>
            <a:pPr marL="800100" lvl="1" indent="-342900">
              <a:buFont typeface="Arial" pitchFamily="34" charset="0"/>
              <a:buChar char="•"/>
            </a:pPr>
            <a:r>
              <a:rPr lang="en-US" sz="2400" dirty="0" smtClean="0">
                <a:solidFill>
                  <a:schemeClr val="bg1"/>
                </a:solidFill>
              </a:rPr>
              <a:t>The total amount of Federal funds used for the project must not exceed the amount of Federal funds normally allocated under Titles IV-B and IV-E.</a:t>
            </a:r>
          </a:p>
          <a:p>
            <a:pPr marL="800100" lvl="1" indent="-342900">
              <a:buFont typeface="Arial" pitchFamily="34" charset="0"/>
              <a:buChar char="•"/>
            </a:pPr>
            <a:endParaRPr lang="en-US" sz="2400" dirty="0" smtClean="0">
              <a:solidFill>
                <a:schemeClr val="bg1"/>
              </a:solidFill>
            </a:endParaRPr>
          </a:p>
        </p:txBody>
      </p:sp>
      <p:pic>
        <p:nvPicPr>
          <p:cNvPr id="4" name="Picture 3"/>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tretch>
            <a:fillRect/>
          </a:stretch>
        </p:blipFill>
        <p:spPr>
          <a:xfrm>
            <a:off x="6248400" y="4724400"/>
            <a:ext cx="1371600" cy="1789043"/>
          </a:xfrm>
          <a:prstGeom prst="rect">
            <a:avLst/>
          </a:prstGeom>
        </p:spPr>
      </p:pic>
    </p:spTree>
    <p:extLst>
      <p:ext uri="{BB962C8B-B14F-4D97-AF65-F5344CB8AC3E}">
        <p14:creationId xmlns:p14="http://schemas.microsoft.com/office/powerpoint/2010/main" val="3505589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a:bodyPr>
          <a:lstStyle/>
          <a:p>
            <a:r>
              <a:rPr lang="en-US" sz="5400" dirty="0" smtClean="0">
                <a:solidFill>
                  <a:schemeClr val="bg1"/>
                </a:solidFill>
              </a:rPr>
              <a:t>The IV-E Waiver in CO</a:t>
            </a:r>
            <a:endParaRPr lang="en-US" sz="4000" dirty="0">
              <a:solidFill>
                <a:schemeClr val="bg1"/>
              </a:solidFill>
            </a:endParaRPr>
          </a:p>
        </p:txBody>
      </p:sp>
      <p:sp>
        <p:nvSpPr>
          <p:cNvPr id="5" name="TextBox 4"/>
          <p:cNvSpPr txBox="1"/>
          <p:nvPr/>
        </p:nvSpPr>
        <p:spPr>
          <a:xfrm>
            <a:off x="443769" y="1828800"/>
            <a:ext cx="8319231" cy="3262432"/>
          </a:xfrm>
          <a:prstGeom prst="rect">
            <a:avLst/>
          </a:prstGeom>
          <a:noFill/>
        </p:spPr>
        <p:txBody>
          <a:bodyPr wrap="square" rtlCol="0">
            <a:spAutoFit/>
          </a:bodyPr>
          <a:lstStyle/>
          <a:p>
            <a:pPr marL="342900" indent="-342900">
              <a:buFont typeface="Arial" pitchFamily="34" charset="0"/>
              <a:buChar char="•"/>
            </a:pPr>
            <a:r>
              <a:rPr lang="en-US" sz="2800" dirty="0" smtClean="0">
                <a:solidFill>
                  <a:schemeClr val="bg1"/>
                </a:solidFill>
              </a:rPr>
              <a:t>On February 16, 2012, Governor John </a:t>
            </a:r>
            <a:r>
              <a:rPr lang="en-US" sz="2800" dirty="0" err="1" smtClean="0">
                <a:solidFill>
                  <a:schemeClr val="bg1"/>
                </a:solidFill>
              </a:rPr>
              <a:t>Hickenlooper</a:t>
            </a:r>
            <a:r>
              <a:rPr lang="en-US" sz="2800" dirty="0" smtClean="0">
                <a:solidFill>
                  <a:schemeClr val="bg1"/>
                </a:solidFill>
              </a:rPr>
              <a:t> unveiled the Child Welfare Master Plan, “Keeping Kids Safe and Families Healthy.”  This plan was the foundation of Colorado’s application to participate in the IV-E Waiver - submitted in June, 2012.  </a:t>
            </a:r>
          </a:p>
          <a:p>
            <a:pPr marL="342900" indent="-342900">
              <a:buFont typeface="Arial" pitchFamily="34" charset="0"/>
              <a:buChar char="•"/>
            </a:pPr>
            <a:endParaRPr lang="en-US" sz="1000" dirty="0" smtClean="0">
              <a:solidFill>
                <a:schemeClr val="bg1"/>
              </a:solidFill>
            </a:endParaRPr>
          </a:p>
          <a:p>
            <a:pPr marL="342900" indent="-342900">
              <a:buFont typeface="Arial" pitchFamily="34" charset="0"/>
              <a:buChar char="•"/>
            </a:pPr>
            <a:r>
              <a:rPr lang="en-US" sz="2800" dirty="0" smtClean="0">
                <a:solidFill>
                  <a:schemeClr val="bg1"/>
                </a:solidFill>
              </a:rPr>
              <a:t>Colorado was accepted as a Title IV-E Waiver Demonstration Project site on October 23, 2012</a:t>
            </a:r>
          </a:p>
        </p:txBody>
      </p:sp>
    </p:spTree>
    <p:extLst>
      <p:ext uri="{BB962C8B-B14F-4D97-AF65-F5344CB8AC3E}">
        <p14:creationId xmlns:p14="http://schemas.microsoft.com/office/powerpoint/2010/main" val="4282940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a:bodyPr>
          <a:lstStyle/>
          <a:p>
            <a:r>
              <a:rPr lang="en-US" sz="5400" dirty="0" smtClean="0">
                <a:solidFill>
                  <a:schemeClr val="bg1"/>
                </a:solidFill>
              </a:rPr>
              <a:t>The IV-E Waiver in CO</a:t>
            </a:r>
            <a:endParaRPr lang="en-US" sz="4000" dirty="0">
              <a:solidFill>
                <a:schemeClr val="bg1"/>
              </a:solidFill>
            </a:endParaRPr>
          </a:p>
        </p:txBody>
      </p:sp>
      <p:sp>
        <p:nvSpPr>
          <p:cNvPr id="5" name="TextBox 4"/>
          <p:cNvSpPr txBox="1"/>
          <p:nvPr/>
        </p:nvSpPr>
        <p:spPr>
          <a:xfrm>
            <a:off x="443769" y="1828800"/>
            <a:ext cx="8319231" cy="4247317"/>
          </a:xfrm>
          <a:prstGeom prst="rect">
            <a:avLst/>
          </a:prstGeom>
          <a:noFill/>
        </p:spPr>
        <p:txBody>
          <a:bodyPr wrap="square" rtlCol="0">
            <a:spAutoFit/>
          </a:bodyPr>
          <a:lstStyle/>
          <a:p>
            <a:pPr marL="342900" lvl="1" indent="-342900">
              <a:buFont typeface="Arial" pitchFamily="34" charset="0"/>
              <a:buChar char="•"/>
            </a:pPr>
            <a:r>
              <a:rPr lang="en-US" sz="2800" dirty="0" smtClean="0">
                <a:solidFill>
                  <a:schemeClr val="bg1"/>
                </a:solidFill>
              </a:rPr>
              <a:t>Through flexibility and focus it is our goal for all 64 counties of Colorado to provide the right support, in the right amount, at the right time, for children and their families. </a:t>
            </a:r>
          </a:p>
          <a:p>
            <a:pPr marL="342900" lvl="1" indent="-342900">
              <a:buFont typeface="Arial" pitchFamily="34" charset="0"/>
              <a:buChar char="•"/>
            </a:pPr>
            <a:endParaRPr lang="en-US" sz="1000" dirty="0" smtClean="0">
              <a:solidFill>
                <a:schemeClr val="bg1"/>
              </a:solidFill>
            </a:endParaRPr>
          </a:p>
          <a:p>
            <a:pPr marL="342900" indent="-342900">
              <a:buFont typeface="Arial" pitchFamily="34" charset="0"/>
              <a:buChar char="•"/>
            </a:pPr>
            <a:r>
              <a:rPr lang="en-US" sz="2800" dirty="0" smtClean="0">
                <a:solidFill>
                  <a:schemeClr val="bg1"/>
                </a:solidFill>
                <a:cs typeface="Arial" pitchFamily="34" charset="0"/>
              </a:rPr>
              <a:t>The </a:t>
            </a:r>
            <a:r>
              <a:rPr lang="en-US" sz="2800" dirty="0">
                <a:solidFill>
                  <a:schemeClr val="bg1"/>
                </a:solidFill>
                <a:cs typeface="Arial" pitchFamily="34" charset="0"/>
              </a:rPr>
              <a:t>IV-E Waiver focuses on three federal goals: </a:t>
            </a:r>
            <a:endParaRPr lang="en-US" sz="2800" dirty="0" smtClean="0">
              <a:solidFill>
                <a:schemeClr val="bg1"/>
              </a:solidFill>
              <a:cs typeface="Arial" pitchFamily="34" charset="0"/>
            </a:endParaRPr>
          </a:p>
          <a:p>
            <a:pPr marL="800100" lvl="1" indent="-342900">
              <a:buFont typeface="Arial" pitchFamily="34" charset="0"/>
              <a:buChar char="•"/>
            </a:pPr>
            <a:r>
              <a:rPr lang="en-US" sz="2400" dirty="0" smtClean="0">
                <a:solidFill>
                  <a:schemeClr val="bg1"/>
                </a:solidFill>
                <a:cs typeface="Arial" pitchFamily="34" charset="0"/>
              </a:rPr>
              <a:t>Increasing </a:t>
            </a:r>
            <a:r>
              <a:rPr lang="en-US" sz="2400" dirty="0">
                <a:solidFill>
                  <a:schemeClr val="bg1"/>
                </a:solidFill>
                <a:cs typeface="Arial" pitchFamily="34" charset="0"/>
              </a:rPr>
              <a:t>permanency for </a:t>
            </a:r>
            <a:r>
              <a:rPr lang="en-US" sz="2400" dirty="0" smtClean="0">
                <a:solidFill>
                  <a:schemeClr val="bg1"/>
                </a:solidFill>
                <a:cs typeface="Arial" pitchFamily="34" charset="0"/>
              </a:rPr>
              <a:t>children/youth, </a:t>
            </a:r>
            <a:endParaRPr lang="en-US" sz="2400" dirty="0" smtClean="0">
              <a:solidFill>
                <a:schemeClr val="bg1"/>
              </a:solidFill>
              <a:cs typeface="Arial" pitchFamily="34" charset="0"/>
            </a:endParaRPr>
          </a:p>
          <a:p>
            <a:pPr marL="800100" lvl="1" indent="-342900">
              <a:buFont typeface="Arial" pitchFamily="34" charset="0"/>
              <a:buChar char="•"/>
            </a:pPr>
            <a:r>
              <a:rPr lang="en-US" sz="2400" dirty="0" smtClean="0">
                <a:solidFill>
                  <a:schemeClr val="bg1"/>
                </a:solidFill>
                <a:cs typeface="Arial" pitchFamily="34" charset="0"/>
              </a:rPr>
              <a:t>Increasing </a:t>
            </a:r>
            <a:r>
              <a:rPr lang="en-US" sz="2400" dirty="0">
                <a:solidFill>
                  <a:schemeClr val="bg1"/>
                </a:solidFill>
                <a:cs typeface="Arial" pitchFamily="34" charset="0"/>
              </a:rPr>
              <a:t>positive outcomes for </a:t>
            </a:r>
            <a:endParaRPr lang="en-US" sz="2400" dirty="0" smtClean="0">
              <a:solidFill>
                <a:schemeClr val="bg1"/>
              </a:solidFill>
              <a:cs typeface="Arial" pitchFamily="34" charset="0"/>
            </a:endParaRPr>
          </a:p>
          <a:p>
            <a:pPr marL="804672" lvl="1"/>
            <a:r>
              <a:rPr lang="en-US" sz="2400" dirty="0" smtClean="0">
                <a:solidFill>
                  <a:schemeClr val="bg1"/>
                </a:solidFill>
                <a:cs typeface="Arial" pitchFamily="34" charset="0"/>
              </a:rPr>
              <a:t>children </a:t>
            </a:r>
            <a:r>
              <a:rPr lang="en-US" sz="2400" dirty="0">
                <a:solidFill>
                  <a:schemeClr val="bg1"/>
                </a:solidFill>
                <a:cs typeface="Arial" pitchFamily="34" charset="0"/>
              </a:rPr>
              <a:t>and families, and </a:t>
            </a:r>
            <a:endParaRPr lang="en-US" sz="2400" dirty="0" smtClean="0">
              <a:solidFill>
                <a:schemeClr val="bg1"/>
              </a:solidFill>
              <a:cs typeface="Arial" pitchFamily="34" charset="0"/>
            </a:endParaRPr>
          </a:p>
          <a:p>
            <a:pPr marL="800100" lvl="1" indent="-342900">
              <a:buFont typeface="Arial" pitchFamily="34" charset="0"/>
              <a:buChar char="•"/>
            </a:pPr>
            <a:r>
              <a:rPr lang="en-US" sz="2400" dirty="0" smtClean="0">
                <a:solidFill>
                  <a:schemeClr val="bg1"/>
                </a:solidFill>
                <a:cs typeface="Arial" pitchFamily="34" charset="0"/>
              </a:rPr>
              <a:t>Preventing </a:t>
            </a:r>
            <a:r>
              <a:rPr lang="en-US" sz="2400" dirty="0">
                <a:solidFill>
                  <a:schemeClr val="bg1"/>
                </a:solidFill>
                <a:cs typeface="Arial" pitchFamily="34" charset="0"/>
              </a:rPr>
              <a:t>child abuse and neglect </a:t>
            </a:r>
            <a:endParaRPr lang="en-US" sz="2400" dirty="0" smtClean="0">
              <a:solidFill>
                <a:schemeClr val="bg1"/>
              </a:solidFill>
              <a:cs typeface="Arial" pitchFamily="34" charset="0"/>
            </a:endParaRPr>
          </a:p>
          <a:p>
            <a:pPr marL="804672" lvl="1"/>
            <a:r>
              <a:rPr lang="en-US" sz="2400" dirty="0" smtClean="0">
                <a:solidFill>
                  <a:schemeClr val="bg1"/>
                </a:solidFill>
                <a:cs typeface="Arial" pitchFamily="34" charset="0"/>
              </a:rPr>
              <a:t>and </a:t>
            </a:r>
            <a:r>
              <a:rPr lang="en-US" sz="2400" dirty="0">
                <a:solidFill>
                  <a:schemeClr val="bg1"/>
                </a:solidFill>
                <a:cs typeface="Arial" pitchFamily="34" charset="0"/>
              </a:rPr>
              <a:t>re-entry to out-of-home care.  </a:t>
            </a:r>
            <a:endParaRPr lang="en-US" sz="2400" dirty="0" smtClean="0">
              <a:solidFill>
                <a:schemeClr val="bg1"/>
              </a:solidFill>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244" y="4605668"/>
            <a:ext cx="2960955" cy="2108200"/>
          </a:xfrm>
          <a:prstGeom prst="rect">
            <a:avLst/>
          </a:prstGeom>
        </p:spPr>
      </p:pic>
    </p:spTree>
    <p:extLst>
      <p:ext uri="{BB962C8B-B14F-4D97-AF65-F5344CB8AC3E}">
        <p14:creationId xmlns:p14="http://schemas.microsoft.com/office/powerpoint/2010/main" val="3494367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a:bodyPr>
          <a:lstStyle/>
          <a:p>
            <a:r>
              <a:rPr lang="en-US" sz="5400" dirty="0" smtClean="0">
                <a:solidFill>
                  <a:schemeClr val="bg1"/>
                </a:solidFill>
              </a:rPr>
              <a:t>The IV-E Waiver in CO</a:t>
            </a:r>
            <a:endParaRPr lang="en-US" sz="4000" dirty="0">
              <a:solidFill>
                <a:schemeClr val="bg1"/>
              </a:solidFill>
            </a:endParaRPr>
          </a:p>
        </p:txBody>
      </p:sp>
      <p:sp>
        <p:nvSpPr>
          <p:cNvPr id="5" name="TextBox 4"/>
          <p:cNvSpPr txBox="1"/>
          <p:nvPr/>
        </p:nvSpPr>
        <p:spPr>
          <a:xfrm>
            <a:off x="443769" y="1828800"/>
            <a:ext cx="8319231" cy="4247317"/>
          </a:xfrm>
          <a:prstGeom prst="rect">
            <a:avLst/>
          </a:prstGeom>
          <a:noFill/>
        </p:spPr>
        <p:txBody>
          <a:bodyPr wrap="square" rtlCol="0">
            <a:spAutoFit/>
          </a:bodyPr>
          <a:lstStyle/>
          <a:p>
            <a:pPr marL="342900" indent="-342900">
              <a:buFont typeface="Arial" pitchFamily="34" charset="0"/>
              <a:buChar char="•"/>
            </a:pPr>
            <a:r>
              <a:rPr lang="en-US" sz="2800" dirty="0" smtClean="0">
                <a:solidFill>
                  <a:schemeClr val="bg1"/>
                </a:solidFill>
                <a:latin typeface="Arial" pitchFamily="34" charset="0"/>
                <a:cs typeface="Arial" pitchFamily="34" charset="0"/>
              </a:rPr>
              <a:t>To </a:t>
            </a:r>
            <a:r>
              <a:rPr lang="en-US" sz="2800" dirty="0">
                <a:solidFill>
                  <a:schemeClr val="bg1"/>
                </a:solidFill>
                <a:latin typeface="Arial" pitchFamily="34" charset="0"/>
                <a:cs typeface="Arial" pitchFamily="34" charset="0"/>
              </a:rPr>
              <a:t>achieve these goals, Colorado chose to support 5 interventions:</a:t>
            </a:r>
          </a:p>
          <a:p>
            <a:pPr marL="800100" lvl="1" indent="-342900">
              <a:buFont typeface="Arial" pitchFamily="34" charset="0"/>
              <a:buChar char="•"/>
            </a:pPr>
            <a:r>
              <a:rPr lang="en-US" sz="2400" dirty="0">
                <a:solidFill>
                  <a:schemeClr val="bg1"/>
                </a:solidFill>
                <a:latin typeface="Arial" pitchFamily="34" charset="0"/>
                <a:cs typeface="Arial" pitchFamily="34" charset="0"/>
              </a:rPr>
              <a:t>Family Engagement,</a:t>
            </a:r>
          </a:p>
          <a:p>
            <a:pPr marL="800100" lvl="1" indent="-342900">
              <a:buFont typeface="Arial" pitchFamily="34" charset="0"/>
              <a:buChar char="•"/>
            </a:pPr>
            <a:r>
              <a:rPr lang="en-US" sz="2400" dirty="0">
                <a:solidFill>
                  <a:schemeClr val="bg1"/>
                </a:solidFill>
                <a:latin typeface="Arial" pitchFamily="34" charset="0"/>
                <a:cs typeface="Arial" pitchFamily="34" charset="0"/>
              </a:rPr>
              <a:t>Permanency Roundtables,</a:t>
            </a:r>
          </a:p>
          <a:p>
            <a:pPr marL="800100" lvl="1" indent="-342900">
              <a:buFont typeface="Arial" pitchFamily="34" charset="0"/>
              <a:buChar char="•"/>
            </a:pPr>
            <a:r>
              <a:rPr lang="en-US" sz="2400" dirty="0">
                <a:solidFill>
                  <a:schemeClr val="bg1"/>
                </a:solidFill>
                <a:latin typeface="Arial" pitchFamily="34" charset="0"/>
                <a:cs typeface="Arial" pitchFamily="34" charset="0"/>
              </a:rPr>
              <a:t>Kinship Supports,</a:t>
            </a:r>
          </a:p>
          <a:p>
            <a:pPr marL="800100" lvl="1" indent="-342900">
              <a:buFont typeface="Arial" pitchFamily="34" charset="0"/>
              <a:buChar char="•"/>
            </a:pPr>
            <a:r>
              <a:rPr lang="en-US" sz="2400" dirty="0">
                <a:solidFill>
                  <a:schemeClr val="bg1"/>
                </a:solidFill>
                <a:latin typeface="Arial" pitchFamily="34" charset="0"/>
                <a:cs typeface="Arial" pitchFamily="34" charset="0"/>
              </a:rPr>
              <a:t>Trauma Informed Assessment, and</a:t>
            </a:r>
          </a:p>
          <a:p>
            <a:pPr marL="800100" lvl="1" indent="-342900">
              <a:buFont typeface="Arial" pitchFamily="34" charset="0"/>
              <a:buChar char="•"/>
            </a:pPr>
            <a:r>
              <a:rPr lang="en-US" sz="2400" dirty="0">
                <a:solidFill>
                  <a:schemeClr val="bg1"/>
                </a:solidFill>
                <a:latin typeface="Arial" pitchFamily="34" charset="0"/>
                <a:cs typeface="Arial" pitchFamily="34" charset="0"/>
              </a:rPr>
              <a:t>Trauma Informed Treatment</a:t>
            </a:r>
            <a:r>
              <a:rPr lang="en-US" sz="2400" dirty="0" smtClean="0">
                <a:solidFill>
                  <a:schemeClr val="bg1"/>
                </a:solidFill>
                <a:latin typeface="Arial" pitchFamily="34" charset="0"/>
                <a:cs typeface="Arial" pitchFamily="34" charset="0"/>
              </a:rPr>
              <a:t>.</a:t>
            </a:r>
          </a:p>
          <a:p>
            <a:pPr marL="800100" lvl="1" indent="-342900">
              <a:buFont typeface="Arial" pitchFamily="34" charset="0"/>
              <a:buChar char="•"/>
            </a:pPr>
            <a:endParaRPr lang="en-US" sz="1000" dirty="0">
              <a:solidFill>
                <a:schemeClr val="bg1"/>
              </a:solidFill>
              <a:latin typeface="Arial" pitchFamily="34" charset="0"/>
              <a:cs typeface="Arial" pitchFamily="34" charset="0"/>
            </a:endParaRPr>
          </a:p>
          <a:p>
            <a:pPr marL="342900" indent="-342900">
              <a:buFont typeface="Arial" pitchFamily="34" charset="0"/>
              <a:buChar char="•"/>
            </a:pPr>
            <a:r>
              <a:rPr lang="en-US" sz="2800" dirty="0" smtClean="0">
                <a:solidFill>
                  <a:schemeClr val="bg1"/>
                </a:solidFill>
              </a:rPr>
              <a:t>Participant Counties must implement at least one of these intervention strategies using evidence-based practices and executed with fidelity.</a:t>
            </a:r>
            <a:endParaRPr lang="en-US" sz="2800" dirty="0">
              <a:solidFill>
                <a:schemeClr val="bg1"/>
              </a:solidFill>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590800"/>
            <a:ext cx="2257425" cy="2028825"/>
          </a:xfrm>
          <a:prstGeom prst="rect">
            <a:avLst/>
          </a:prstGeom>
        </p:spPr>
      </p:pic>
    </p:spTree>
    <p:extLst>
      <p:ext uri="{BB962C8B-B14F-4D97-AF65-F5344CB8AC3E}">
        <p14:creationId xmlns:p14="http://schemas.microsoft.com/office/powerpoint/2010/main" val="3977454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a:bodyPr>
          <a:lstStyle/>
          <a:p>
            <a:r>
              <a:rPr lang="en-US" sz="5400" dirty="0" smtClean="0">
                <a:solidFill>
                  <a:schemeClr val="bg1"/>
                </a:solidFill>
              </a:rPr>
              <a:t>The IV-E Waiver in CO</a:t>
            </a:r>
            <a:endParaRPr lang="en-US" sz="4000" dirty="0">
              <a:solidFill>
                <a:schemeClr val="bg1"/>
              </a:solidFill>
            </a:endParaRPr>
          </a:p>
        </p:txBody>
      </p:sp>
      <p:sp>
        <p:nvSpPr>
          <p:cNvPr id="5" name="TextBox 4"/>
          <p:cNvSpPr txBox="1"/>
          <p:nvPr/>
        </p:nvSpPr>
        <p:spPr>
          <a:xfrm>
            <a:off x="443769" y="1828800"/>
            <a:ext cx="8319231" cy="3847207"/>
          </a:xfrm>
          <a:prstGeom prst="rect">
            <a:avLst/>
          </a:prstGeom>
          <a:noFill/>
        </p:spPr>
        <p:txBody>
          <a:bodyPr wrap="square" rtlCol="0">
            <a:spAutoFit/>
          </a:bodyPr>
          <a:lstStyle/>
          <a:p>
            <a:pPr marL="800100" lvl="1" indent="-342900">
              <a:buFont typeface="Arial" pitchFamily="34" charset="0"/>
              <a:buChar char="•"/>
            </a:pPr>
            <a:endParaRPr lang="en-US" sz="1000" dirty="0">
              <a:solidFill>
                <a:schemeClr val="bg1"/>
              </a:solidFill>
              <a:latin typeface="Arial" pitchFamily="34" charset="0"/>
              <a:cs typeface="Arial" pitchFamily="34" charset="0"/>
            </a:endParaRPr>
          </a:p>
          <a:p>
            <a:pPr marL="342900" indent="-342900">
              <a:buFont typeface="Arial" pitchFamily="34" charset="0"/>
              <a:buChar char="•"/>
            </a:pPr>
            <a:r>
              <a:rPr lang="en-US" sz="2800" dirty="0">
                <a:solidFill>
                  <a:schemeClr val="bg1"/>
                </a:solidFill>
              </a:rPr>
              <a:t>In Year 1, 41 counties were awarded $</a:t>
            </a:r>
            <a:r>
              <a:rPr lang="en-US" sz="2800" dirty="0" smtClean="0">
                <a:solidFill>
                  <a:schemeClr val="bg1"/>
                </a:solidFill>
              </a:rPr>
              <a:t>6.7 </a:t>
            </a:r>
            <a:r>
              <a:rPr lang="en-US" sz="2800" dirty="0">
                <a:solidFill>
                  <a:schemeClr val="bg1"/>
                </a:solidFill>
              </a:rPr>
              <a:t>Million to implement 3 of the </a:t>
            </a:r>
            <a:r>
              <a:rPr lang="en-US" sz="2800" dirty="0" smtClean="0">
                <a:solidFill>
                  <a:schemeClr val="bg1"/>
                </a:solidFill>
              </a:rPr>
              <a:t>interventions as of July 1, 2013:   </a:t>
            </a:r>
            <a:r>
              <a:rPr lang="en-US" sz="2800" dirty="0">
                <a:solidFill>
                  <a:schemeClr val="bg1"/>
                </a:solidFill>
              </a:rPr>
              <a:t>Family Engagement, Permanency </a:t>
            </a:r>
            <a:r>
              <a:rPr lang="en-US" sz="2800" dirty="0" smtClean="0">
                <a:solidFill>
                  <a:schemeClr val="bg1"/>
                </a:solidFill>
              </a:rPr>
              <a:t>Roundtables</a:t>
            </a:r>
            <a:r>
              <a:rPr lang="en-US" sz="2800" dirty="0">
                <a:solidFill>
                  <a:schemeClr val="bg1"/>
                </a:solidFill>
              </a:rPr>
              <a:t>, and Kinship Supports. </a:t>
            </a:r>
            <a:endParaRPr lang="en-US" sz="2800" dirty="0" smtClean="0">
              <a:solidFill>
                <a:schemeClr val="bg1"/>
              </a:solidFill>
            </a:endParaRPr>
          </a:p>
          <a:p>
            <a:pPr marL="342900" indent="-342900">
              <a:buFont typeface="Arial" pitchFamily="34" charset="0"/>
              <a:buChar char="•"/>
            </a:pPr>
            <a:endParaRPr lang="en-US" sz="1000" dirty="0" smtClean="0">
              <a:solidFill>
                <a:schemeClr val="bg1"/>
              </a:solidFill>
            </a:endParaRPr>
          </a:p>
          <a:p>
            <a:pPr marL="342900" indent="-342900">
              <a:buFont typeface="Arial" pitchFamily="34" charset="0"/>
              <a:buChar char="•"/>
            </a:pPr>
            <a:r>
              <a:rPr lang="en-US" sz="2800" dirty="0" smtClean="0">
                <a:solidFill>
                  <a:schemeClr val="bg1"/>
                </a:solidFill>
              </a:rPr>
              <a:t>We are continuing to explore the Trauma Informed interventions, with a plan of implementation of </a:t>
            </a:r>
          </a:p>
          <a:p>
            <a:pPr marL="347472"/>
            <a:r>
              <a:rPr lang="en-US" sz="2800" dirty="0" smtClean="0">
                <a:solidFill>
                  <a:schemeClr val="bg1"/>
                </a:solidFill>
              </a:rPr>
              <a:t>July 1, 2014. </a:t>
            </a:r>
            <a:endParaRPr lang="en-US" sz="2800" dirty="0" smtClean="0">
              <a:solidFill>
                <a:schemeClr val="bg1"/>
              </a:solidFill>
              <a:latin typeface="Arial" pitchFamily="34" charset="0"/>
              <a:cs typeface="Arial" pitchFamily="34" charset="0"/>
            </a:endParaRPr>
          </a:p>
          <a:p>
            <a:pPr marL="342900" indent="-342900">
              <a:buFont typeface="Arial" pitchFamily="34" charset="0"/>
              <a:buChar char="•"/>
            </a:pPr>
            <a:endParaRPr lang="en-US"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79020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a:bodyPr>
          <a:lstStyle/>
          <a:p>
            <a:r>
              <a:rPr lang="en-US" sz="5400" dirty="0" smtClean="0">
                <a:solidFill>
                  <a:schemeClr val="bg1"/>
                </a:solidFill>
              </a:rPr>
              <a:t>INTERVENTIONS</a:t>
            </a:r>
            <a:endParaRPr lang="en-US" sz="4000" dirty="0">
              <a:solidFill>
                <a:schemeClr val="bg1"/>
              </a:solidFill>
            </a:endParaRPr>
          </a:p>
        </p:txBody>
      </p:sp>
      <p:sp>
        <p:nvSpPr>
          <p:cNvPr id="7" name="Rectangle 2"/>
          <p:cNvSpPr>
            <a:spLocks noChangeArrowheads="1"/>
          </p:cNvSpPr>
          <p:nvPr/>
        </p:nvSpPr>
        <p:spPr bwMode="auto">
          <a:xfrm>
            <a:off x="2166938" y="2268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24025164"/>
              </p:ext>
            </p:extLst>
          </p:nvPr>
        </p:nvGraphicFramePr>
        <p:xfrm>
          <a:off x="547687" y="1854263"/>
          <a:ext cx="8048626" cy="4483608"/>
        </p:xfrm>
        <a:graphic>
          <a:graphicData uri="http://schemas.openxmlformats.org/drawingml/2006/table">
            <a:tbl>
              <a:tblPr firstRow="1" firstCol="1" bandRow="1">
                <a:tableStyleId>{5C22544A-7EE6-4342-B048-85BDC9FD1C3A}</a:tableStyleId>
              </a:tblPr>
              <a:tblGrid>
                <a:gridCol w="1585913"/>
                <a:gridCol w="863600"/>
                <a:gridCol w="863600"/>
                <a:gridCol w="863600"/>
                <a:gridCol w="1293152"/>
                <a:gridCol w="859587"/>
                <a:gridCol w="859587"/>
                <a:gridCol w="859587"/>
              </a:tblGrid>
              <a:tr h="457200">
                <a:tc>
                  <a:txBody>
                    <a:bodyPr/>
                    <a:lstStyle/>
                    <a:p>
                      <a:pPr marL="0" marR="0" algn="ctr">
                        <a:lnSpc>
                          <a:spcPct val="115000"/>
                        </a:lnSpc>
                        <a:spcBef>
                          <a:spcPts val="0"/>
                        </a:spcBef>
                        <a:spcAft>
                          <a:spcPts val="0"/>
                        </a:spcAft>
                      </a:pPr>
                      <a:r>
                        <a:rPr lang="en-US" sz="900" dirty="0">
                          <a:effectLst/>
                        </a:rPr>
                        <a:t>COUNTY </a:t>
                      </a:r>
                      <a:endParaRPr lang="en-US" sz="1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dirty="0">
                          <a:effectLst/>
                        </a:rPr>
                        <a:t>FAMILY ENGAGEMENT</a:t>
                      </a:r>
                      <a:endParaRPr lang="en-US" sz="1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dirty="0">
                          <a:effectLst/>
                        </a:rPr>
                        <a:t>PERMANENCY ROUNDTABLES</a:t>
                      </a:r>
                      <a:endParaRPr lang="en-US" sz="1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KINSHIP SUPPORTS</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dirty="0">
                          <a:effectLst/>
                        </a:rPr>
                        <a:t>COUNTY </a:t>
                      </a:r>
                      <a:endParaRPr lang="en-US" sz="1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FAMILY ENGAGEMENT</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PERMANENCY ROUNDTABLES</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dirty="0">
                          <a:effectLst/>
                        </a:rPr>
                        <a:t>KINSHIP SUPPORTS</a:t>
                      </a:r>
                      <a:endParaRPr lang="en-US" sz="1200" dirty="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dirty="0">
                          <a:effectLst/>
                        </a:rPr>
                        <a:t> Adams </a:t>
                      </a:r>
                      <a:endParaRPr lang="en-US" sz="1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dirty="0">
                          <a:effectLst/>
                        </a:rPr>
                        <a:t>X</a:t>
                      </a:r>
                      <a:endParaRPr lang="en-US" sz="1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NE Region - Logan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 </a:t>
                      </a:r>
                      <a:endParaRPr lang="en-US" sz="120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dirty="0">
                          <a:effectLst/>
                        </a:rPr>
                        <a:t> Arapahoe </a:t>
                      </a:r>
                      <a:endParaRPr lang="en-US" sz="1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900" dirty="0">
                          <a:effectLst/>
                        </a:rPr>
                        <a:t>X</a:t>
                      </a:r>
                      <a:endParaRPr lang="en-US" sz="1200" dirty="0">
                        <a:effectLst/>
                        <a:latin typeface="Times New Roman"/>
                        <a:ea typeface="Times New Roman"/>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NW Region - Eagle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 </a:t>
                      </a:r>
                      <a:endParaRPr lang="en-US" sz="120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dirty="0">
                          <a:effectLst/>
                        </a:rPr>
                        <a:t> Boulder </a:t>
                      </a:r>
                      <a:endParaRPr lang="en-US" sz="1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a:lnSpc>
                          <a:spcPct val="115000"/>
                        </a:lnSpc>
                      </a:pPr>
                      <a:endParaRPr lang="en-US" sz="110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NW Region - Garfield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dirty="0">
                          <a:effectLst/>
                        </a:rPr>
                        <a:t> Broomfield </a:t>
                      </a:r>
                      <a:endParaRPr lang="en-US" sz="1200" dirty="0">
                        <a:effectLst/>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a:lnSpc>
                          <a:spcPct val="115000"/>
                        </a:lnSpc>
                      </a:pPr>
                      <a:endParaRPr lang="en-US" sz="1100">
                        <a:effectLst/>
                        <a:latin typeface="Calibri"/>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NW Region - Moffat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 </a:t>
                      </a:r>
                      <a:endParaRPr lang="en-US" sz="120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dirty="0">
                          <a:effectLst/>
                        </a:rPr>
                        <a:t> Central Region - Clear Creek  </a:t>
                      </a:r>
                      <a:endParaRPr lang="en-US" sz="1200" dirty="0">
                        <a:effectLst/>
                        <a:latin typeface="Times New Roman"/>
                        <a:ea typeface="Times New Roman"/>
                      </a:endParaRPr>
                    </a:p>
                  </a:txBody>
                  <a:tcPr marL="68580" marR="68580" marT="0" marB="0" anchor="ctr"/>
                </a:tc>
                <a:tc>
                  <a:txBody>
                    <a:bodyPr/>
                    <a:lstStyle/>
                    <a:p>
                      <a:pPr>
                        <a:lnSpc>
                          <a:spcPct val="115000"/>
                        </a:lnSpc>
                      </a:pPr>
                      <a:endParaRPr lang="en-US" sz="110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NW Region - Pitkin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 </a:t>
                      </a:r>
                      <a:endParaRPr lang="en-US" sz="120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a:effectLst/>
                        </a:rPr>
                        <a:t> Central Region - Grand </a:t>
                      </a:r>
                      <a:endParaRPr lang="en-US" sz="1200">
                        <a:effectLst/>
                        <a:latin typeface="Times New Roman"/>
                        <a:ea typeface="Times New Roman"/>
                      </a:endParaRPr>
                    </a:p>
                  </a:txBody>
                  <a:tcPr marL="68580" marR="68580" marT="0" marB="0" anchor="ctr"/>
                </a:tc>
                <a:tc>
                  <a:txBody>
                    <a:bodyPr/>
                    <a:lstStyle/>
                    <a:p>
                      <a:pPr>
                        <a:lnSpc>
                          <a:spcPct val="115000"/>
                        </a:lnSpc>
                      </a:pPr>
                      <a:endParaRPr lang="en-US" sz="110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NW Region - Rio Blanco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 </a:t>
                      </a:r>
                      <a:endParaRPr lang="en-US" sz="120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a:effectLst/>
                        </a:rPr>
                        <a:t> Central Region - Summit </a:t>
                      </a:r>
                      <a:endParaRPr lang="en-US" sz="1200">
                        <a:effectLst/>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r>
                        <a:rPr lang="en-US" sz="900" dirty="0">
                          <a:effectLst/>
                        </a:rPr>
                        <a:t>X</a:t>
                      </a:r>
                      <a:endParaRPr lang="en-US" sz="1200" dirty="0">
                        <a:effectLst/>
                        <a:latin typeface="Times New Roman"/>
                        <a:ea typeface="Times New Roman"/>
                      </a:endParaRPr>
                    </a:p>
                  </a:txBody>
                  <a:tcPr marL="68580" marR="68580" marT="0" marB="0" anchor="b"/>
                </a:tc>
                <a:tc>
                  <a:txBody>
                    <a:bodyPr/>
                    <a:lstStyle/>
                    <a:p>
                      <a:pPr>
                        <a:lnSpc>
                          <a:spcPct val="115000"/>
                        </a:lnSpc>
                      </a:pPr>
                      <a:endParaRPr lang="en-US" sz="1100">
                        <a:effectLst/>
                        <a:latin typeface="Calibri"/>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NW Region - Routt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 </a:t>
                      </a:r>
                      <a:endParaRPr lang="en-US" sz="120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a:effectLst/>
                        </a:rPr>
                        <a:t> Chaffee </a:t>
                      </a:r>
                      <a:endParaRPr lang="en-US" sz="1200">
                        <a:effectLst/>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a:lnSpc>
                          <a:spcPct val="115000"/>
                        </a:lnSpc>
                      </a:pPr>
                      <a:endParaRPr lang="en-US" sz="1100">
                        <a:effectLst/>
                        <a:latin typeface="Calibri"/>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Park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 </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 </a:t>
                      </a:r>
                      <a:endParaRPr lang="en-US" sz="120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a:effectLst/>
                        </a:rPr>
                        <a:t> Denver </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Pueblo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a:effectLst/>
                        </a:rPr>
                        <a:t> Douglas </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dirty="0">
                          <a:effectLst/>
                        </a:rPr>
                        <a:t>X</a:t>
                      </a:r>
                      <a:endParaRPr lang="en-US" sz="1200" dirty="0">
                        <a:effectLst/>
                        <a:latin typeface="Times New Roman"/>
                        <a:ea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SE Region - Baca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 </a:t>
                      </a:r>
                      <a:endParaRPr lang="en-US" sz="120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a:effectLst/>
                        </a:rPr>
                        <a:t> El Paso </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SE Region - Bent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 </a:t>
                      </a:r>
                      <a:endParaRPr lang="en-US" sz="120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a:effectLst/>
                        </a:rPr>
                        <a:t> Fremont </a:t>
                      </a:r>
                      <a:endParaRPr lang="en-US" sz="1200">
                        <a:effectLst/>
                        <a:latin typeface="Times New Roman"/>
                        <a:ea typeface="Times New Roman"/>
                      </a:endParaRPr>
                    </a:p>
                  </a:txBody>
                  <a:tcPr marL="68580" marR="68580" marT="0" marB="0" anchor="b"/>
                </a:tc>
                <a:tc>
                  <a:txBody>
                    <a:bodyPr/>
                    <a:lstStyle/>
                    <a:p>
                      <a:pPr>
                        <a:lnSpc>
                          <a:spcPct val="115000"/>
                        </a:lnSpc>
                      </a:pPr>
                      <a:endParaRPr lang="en-US" sz="110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900" dirty="0">
                          <a:effectLst/>
                        </a:rPr>
                        <a:t>X</a:t>
                      </a:r>
                      <a:endParaRPr lang="en-US" sz="1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dirty="0">
                          <a:effectLst/>
                        </a:rPr>
                        <a:t>X</a:t>
                      </a:r>
                      <a:endParaRPr lang="en-US" sz="1200" dirty="0">
                        <a:effectLst/>
                        <a:latin typeface="Times New Roman"/>
                        <a:ea typeface="Times New Roman"/>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SE Region - Crowley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 </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 </a:t>
                      </a:r>
                      <a:endParaRPr lang="en-US" sz="120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a:effectLst/>
                        </a:rPr>
                        <a:t> Huerfano </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dirty="0">
                          <a:effectLst/>
                        </a:rPr>
                        <a:t>X</a:t>
                      </a:r>
                      <a:endParaRPr lang="en-US" sz="1200" dirty="0">
                        <a:effectLst/>
                        <a:latin typeface="Times New Roman"/>
                        <a:ea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SE Region - Kiowa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 </a:t>
                      </a:r>
                      <a:endParaRPr lang="en-US" sz="120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a:effectLst/>
                        </a:rPr>
                        <a:t> Jefferson </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dirty="0">
                          <a:effectLst/>
                        </a:rPr>
                        <a:t>X</a:t>
                      </a:r>
                      <a:endParaRPr lang="en-US" sz="1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dirty="0">
                          <a:effectLst/>
                        </a:rPr>
                        <a:t>X</a:t>
                      </a:r>
                      <a:endParaRPr lang="en-US" sz="1200" dirty="0">
                        <a:effectLst/>
                        <a:latin typeface="Times New Roman"/>
                        <a:ea typeface="Times New Roman"/>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SE Region - Otero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 </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a:effectLst/>
                        </a:rPr>
                        <a:t> Larimer </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900" dirty="0">
                          <a:effectLst/>
                        </a:rPr>
                        <a:t>X</a:t>
                      </a:r>
                      <a:endParaRPr lang="en-US" sz="1200" dirty="0">
                        <a:effectLst/>
                        <a:latin typeface="Times New Roman"/>
                        <a:ea typeface="Times New Roman"/>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SE Region - Prowers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 </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 </a:t>
                      </a:r>
                      <a:endParaRPr lang="en-US" sz="120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a:effectLst/>
                        </a:rPr>
                        <a:t> Las Animas </a:t>
                      </a:r>
                      <a:endParaRPr lang="en-US" sz="1200">
                        <a:effectLst/>
                        <a:latin typeface="Times New Roman"/>
                        <a:ea typeface="Times New Roman"/>
                      </a:endParaRPr>
                    </a:p>
                  </a:txBody>
                  <a:tcPr marL="68580" marR="68580" marT="0" marB="0" anchor="b"/>
                </a:tc>
                <a:tc>
                  <a:txBody>
                    <a:bodyPr/>
                    <a:lstStyle/>
                    <a:p>
                      <a:pPr>
                        <a:lnSpc>
                          <a:spcPct val="115000"/>
                        </a:lnSpc>
                      </a:pPr>
                      <a:endParaRPr lang="en-US" sz="110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dirty="0">
                          <a:effectLst/>
                        </a:rPr>
                        <a:t>X</a:t>
                      </a:r>
                      <a:endParaRPr lang="en-US" sz="1200" dirty="0">
                        <a:effectLst/>
                        <a:latin typeface="Times New Roman"/>
                        <a:ea typeface="Times New Roman"/>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SW Region - La Plata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a:effectLst/>
                        </a:rPr>
                        <a:t> Mesa </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dirty="0">
                          <a:effectLst/>
                        </a:rPr>
                        <a:t>X</a:t>
                      </a:r>
                      <a:endParaRPr lang="en-US" sz="1200" dirty="0">
                        <a:effectLst/>
                        <a:latin typeface="Times New Roman"/>
                        <a:ea typeface="Times New Roman"/>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SW Region - San Juan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a:effectLst/>
                        </a:rPr>
                        <a:t> Montrose </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Teller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 </a:t>
                      </a:r>
                      <a:endParaRPr lang="en-US" sz="120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a:effectLst/>
                        </a:rPr>
                        <a:t> NE Region - Elbert </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Weld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 </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r>
              <a:tr h="182880">
                <a:tc>
                  <a:txBody>
                    <a:bodyPr/>
                    <a:lstStyle/>
                    <a:p>
                      <a:pPr marL="0" marR="0">
                        <a:lnSpc>
                          <a:spcPct val="115000"/>
                        </a:lnSpc>
                        <a:spcBef>
                          <a:spcPts val="0"/>
                        </a:spcBef>
                        <a:spcAft>
                          <a:spcPts val="0"/>
                        </a:spcAft>
                      </a:pPr>
                      <a:r>
                        <a:rPr lang="en-US" sz="900">
                          <a:effectLst/>
                        </a:rPr>
                        <a:t> NE Region - Kit Carson </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dirty="0">
                          <a:effectLst/>
                        </a:rPr>
                        <a:t>X</a:t>
                      </a:r>
                      <a:endParaRPr lang="en-US" sz="1200" dirty="0">
                        <a:effectLst/>
                        <a:latin typeface="Times New Roman"/>
                        <a:ea typeface="Times New Roman"/>
                      </a:endParaRPr>
                    </a:p>
                  </a:txBody>
                  <a:tcPr marL="68580" marR="68580" marT="0" marB="0" anchor="b"/>
                </a:tc>
                <a:tc>
                  <a:txBody>
                    <a:bodyPr/>
                    <a:lstStyle/>
                    <a:p>
                      <a:pPr marL="0" marR="0">
                        <a:lnSpc>
                          <a:spcPct val="115000"/>
                        </a:lnSpc>
                        <a:spcBef>
                          <a:spcPts val="0"/>
                        </a:spcBef>
                        <a:spcAft>
                          <a:spcPts val="0"/>
                        </a:spcAft>
                      </a:pPr>
                      <a:r>
                        <a:rPr lang="en-US" sz="900" dirty="0">
                          <a:solidFill>
                            <a:schemeClr val="bg1"/>
                          </a:solidFill>
                          <a:effectLst/>
                        </a:rPr>
                        <a:t> Yuma </a:t>
                      </a:r>
                      <a:endParaRPr lang="en-US" sz="1200" dirty="0">
                        <a:solidFill>
                          <a:schemeClr val="bg1"/>
                        </a:solidFill>
                        <a:effectLst/>
                        <a:latin typeface="Times New Roman"/>
                        <a:ea typeface="Times New Roman"/>
                      </a:endParaRPr>
                    </a:p>
                  </a:txBody>
                  <a:tcPr marL="68580" marR="68580" marT="0" marB="0" anchor="b">
                    <a:solidFill>
                      <a:schemeClr val="accent1"/>
                    </a:solidFill>
                  </a:tcPr>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dirty="0">
                          <a:effectLst/>
                        </a:rPr>
                        <a:t> </a:t>
                      </a:r>
                      <a:endParaRPr lang="en-US" sz="1200" dirty="0">
                        <a:effectLst/>
                        <a:latin typeface="Times New Roman"/>
                        <a:ea typeface="Times New Roman"/>
                      </a:endParaRPr>
                    </a:p>
                  </a:txBody>
                  <a:tcPr marL="68580" marR="68580" marT="0" marB="0" anchor="b"/>
                </a:tc>
              </a:tr>
              <a:tr h="146304">
                <a:tc>
                  <a:txBody>
                    <a:bodyPr/>
                    <a:lstStyle/>
                    <a:p>
                      <a:pPr marL="0" marR="0">
                        <a:lnSpc>
                          <a:spcPct val="115000"/>
                        </a:lnSpc>
                        <a:spcBef>
                          <a:spcPts val="0"/>
                        </a:spcBef>
                        <a:spcAft>
                          <a:spcPts val="0"/>
                        </a:spcAft>
                      </a:pPr>
                      <a:r>
                        <a:rPr lang="en-US" sz="900" dirty="0">
                          <a:effectLst/>
                        </a:rPr>
                        <a:t>NE Region - Lincoln </a:t>
                      </a:r>
                      <a:endParaRPr lang="en-US" sz="1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a:txBody>
                    <a:bodyPr/>
                    <a:lstStyle/>
                    <a:p>
                      <a:pPr>
                        <a:lnSpc>
                          <a:spcPct val="115000"/>
                        </a:lnSpc>
                      </a:pPr>
                      <a:endParaRPr lang="en-US" sz="110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900">
                          <a:effectLst/>
                        </a:rPr>
                        <a:t>X</a:t>
                      </a:r>
                      <a:endParaRPr lang="en-US" sz="1200">
                        <a:effectLst/>
                        <a:latin typeface="Times New Roman"/>
                        <a:ea typeface="Times New Roman"/>
                      </a:endParaRPr>
                    </a:p>
                  </a:txBody>
                  <a:tcPr marL="68580" marR="68580" marT="0" marB="0" anchor="b"/>
                </a:tc>
                <a:tc gridSpan="4">
                  <a:txBody>
                    <a:bodyPr/>
                    <a:lstStyle/>
                    <a:p>
                      <a:pPr marL="0" marR="0">
                        <a:lnSpc>
                          <a:spcPct val="115000"/>
                        </a:lnSpc>
                        <a:spcBef>
                          <a:spcPts val="0"/>
                        </a:spcBef>
                        <a:spcAft>
                          <a:spcPts val="0"/>
                        </a:spcAft>
                      </a:pPr>
                      <a:r>
                        <a:rPr lang="en-US" sz="1200" dirty="0">
                          <a:effectLst/>
                        </a:rPr>
                        <a:t> </a:t>
                      </a:r>
                      <a:endParaRPr lang="en-US" sz="1200" dirty="0">
                        <a:effectLst/>
                        <a:latin typeface="Times New Roman"/>
                        <a:ea typeface="Times New Roman"/>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655730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a:bodyPr>
          <a:lstStyle/>
          <a:p>
            <a:r>
              <a:rPr lang="en-US" sz="5400" dirty="0" smtClean="0">
                <a:solidFill>
                  <a:schemeClr val="bg1"/>
                </a:solidFill>
              </a:rPr>
              <a:t>Family Engagement</a:t>
            </a:r>
            <a:endParaRPr lang="en-US" sz="40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4038600"/>
            <a:ext cx="2514600" cy="2514600"/>
          </a:xfrm>
          <a:prstGeom prst="rect">
            <a:avLst/>
          </a:prstGeom>
        </p:spPr>
      </p:pic>
      <p:sp>
        <p:nvSpPr>
          <p:cNvPr id="6" name="TextBox 5"/>
          <p:cNvSpPr txBox="1"/>
          <p:nvPr/>
        </p:nvSpPr>
        <p:spPr>
          <a:xfrm>
            <a:off x="443769" y="1828800"/>
            <a:ext cx="8319231" cy="4001095"/>
          </a:xfrm>
          <a:prstGeom prst="rect">
            <a:avLst/>
          </a:prstGeom>
          <a:noFill/>
        </p:spPr>
        <p:txBody>
          <a:bodyPr wrap="square" rtlCol="0">
            <a:spAutoFit/>
          </a:bodyPr>
          <a:lstStyle/>
          <a:p>
            <a:pPr marL="800100" lvl="1" indent="-342900">
              <a:buFont typeface="Arial" pitchFamily="34" charset="0"/>
              <a:buChar char="•"/>
            </a:pPr>
            <a:endParaRPr lang="en-US" sz="1000" dirty="0">
              <a:solidFill>
                <a:schemeClr val="bg1"/>
              </a:solidFill>
              <a:latin typeface="Arial" pitchFamily="34" charset="0"/>
              <a:cs typeface="Arial" pitchFamily="34" charset="0"/>
            </a:endParaRPr>
          </a:p>
          <a:p>
            <a:pPr marL="342900" indent="-342900">
              <a:buFont typeface="Arial" pitchFamily="34" charset="0"/>
              <a:buChar char="•"/>
            </a:pPr>
            <a:r>
              <a:rPr lang="en-US" sz="2800" dirty="0" smtClean="0">
                <a:solidFill>
                  <a:schemeClr val="bg1"/>
                </a:solidFill>
                <a:latin typeface="Arial" pitchFamily="34" charset="0"/>
                <a:cs typeface="Arial" pitchFamily="34" charset="0"/>
              </a:rPr>
              <a:t>Please refer to Family Engagement Checklist</a:t>
            </a:r>
          </a:p>
          <a:p>
            <a:pPr marL="342900" indent="-342900">
              <a:buFont typeface="Arial" pitchFamily="34" charset="0"/>
              <a:buChar char="•"/>
            </a:pPr>
            <a:endParaRPr lang="en-US" sz="1000" dirty="0" smtClean="0">
              <a:solidFill>
                <a:schemeClr val="bg1"/>
              </a:solidFill>
              <a:latin typeface="Arial" pitchFamily="34" charset="0"/>
              <a:cs typeface="Arial" pitchFamily="34" charset="0"/>
            </a:endParaRPr>
          </a:p>
          <a:p>
            <a:pPr marL="342900" indent="-342900">
              <a:buFont typeface="Arial" pitchFamily="34" charset="0"/>
              <a:buChar char="•"/>
            </a:pPr>
            <a:r>
              <a:rPr lang="en-US" sz="2800" dirty="0" smtClean="0">
                <a:solidFill>
                  <a:schemeClr val="bg1"/>
                </a:solidFill>
                <a:latin typeface="Arial" pitchFamily="34" charset="0"/>
                <a:cs typeface="Arial" pitchFamily="34" charset="0"/>
              </a:rPr>
              <a:t>Meetings are to occur at case open, at placement, every 90 Days for Out-of-Home Placement, and every 6 months when providing In Home Services</a:t>
            </a:r>
          </a:p>
          <a:p>
            <a:pPr marL="342900" indent="-342900">
              <a:buFont typeface="Arial" pitchFamily="34" charset="0"/>
              <a:buChar char="•"/>
            </a:pPr>
            <a:endParaRPr lang="en-US" sz="1000" dirty="0" smtClean="0">
              <a:solidFill>
                <a:schemeClr val="bg1"/>
              </a:solidFill>
              <a:latin typeface="Arial" pitchFamily="34" charset="0"/>
              <a:cs typeface="Arial" pitchFamily="34" charset="0"/>
            </a:endParaRPr>
          </a:p>
          <a:p>
            <a:pPr marL="342900" indent="-342900">
              <a:buFont typeface="Arial" pitchFamily="34" charset="0"/>
              <a:buChar char="•"/>
            </a:pPr>
            <a:r>
              <a:rPr lang="en-US" sz="2800" dirty="0" smtClean="0">
                <a:solidFill>
                  <a:schemeClr val="bg1"/>
                </a:solidFill>
                <a:latin typeface="Arial" pitchFamily="34" charset="0"/>
                <a:cs typeface="Arial" pitchFamily="34" charset="0"/>
              </a:rPr>
              <a:t>Families are engaged early and </a:t>
            </a:r>
          </a:p>
          <a:p>
            <a:pPr marL="347472"/>
            <a:r>
              <a:rPr lang="en-US" sz="2800" dirty="0" smtClean="0">
                <a:solidFill>
                  <a:schemeClr val="bg1"/>
                </a:solidFill>
                <a:latin typeface="Arial" pitchFamily="34" charset="0"/>
                <a:cs typeface="Arial" pitchFamily="34" charset="0"/>
              </a:rPr>
              <a:t>often while involved with child </a:t>
            </a:r>
          </a:p>
          <a:p>
            <a:pPr marL="347472"/>
            <a:r>
              <a:rPr lang="en-US" sz="2800" dirty="0" smtClean="0">
                <a:solidFill>
                  <a:schemeClr val="bg1"/>
                </a:solidFill>
                <a:latin typeface="Arial" pitchFamily="34" charset="0"/>
                <a:cs typeface="Arial" pitchFamily="34" charset="0"/>
              </a:rPr>
              <a:t>welfare</a:t>
            </a:r>
            <a:endParaRPr lang="en-US"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34065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229600" cy="4876800"/>
          </a:xfrm>
          <a:ln>
            <a:noFill/>
          </a:ln>
        </p:spPr>
        <p:txBody>
          <a:bodyPr rtlCol="0">
            <a:normAutofit fontScale="92500" lnSpcReduction="20000"/>
          </a:bodyPr>
          <a:lstStyle/>
          <a:p>
            <a:pPr marL="0" indent="0">
              <a:buNone/>
              <a:defRPr/>
            </a:pPr>
            <a:r>
              <a:rPr lang="en-US" sz="2200" u="sng" dirty="0" smtClean="0">
                <a:solidFill>
                  <a:schemeClr val="bg1"/>
                </a:solidFill>
              </a:rPr>
              <a:t>Purpose</a:t>
            </a:r>
          </a:p>
          <a:p>
            <a:pPr lvl="1">
              <a:buFont typeface="Arial" panose="020B0604020202020204" pitchFamily="34" charset="0"/>
              <a:buChar char="•"/>
              <a:defRPr/>
            </a:pPr>
            <a:r>
              <a:rPr lang="en-US" altLang="en-US" sz="2200" dirty="0" smtClean="0">
                <a:solidFill>
                  <a:schemeClr val="bg1"/>
                </a:solidFill>
                <a:cs typeface="Arial" pitchFamily="34" charset="0"/>
              </a:rPr>
              <a:t>Provide </a:t>
            </a:r>
            <a:r>
              <a:rPr lang="en-US" altLang="en-US" sz="2200" b="1" dirty="0" smtClean="0">
                <a:solidFill>
                  <a:schemeClr val="bg1"/>
                </a:solidFill>
                <a:cs typeface="Arial" pitchFamily="34" charset="0"/>
              </a:rPr>
              <a:t>assistance </a:t>
            </a:r>
            <a:r>
              <a:rPr lang="en-US" altLang="en-US" sz="2200" b="1" dirty="0">
                <a:solidFill>
                  <a:schemeClr val="bg1"/>
                </a:solidFill>
                <a:cs typeface="Arial" pitchFamily="34" charset="0"/>
              </a:rPr>
              <a:t>to a relative guardian</a:t>
            </a:r>
            <a:r>
              <a:rPr lang="en-US" altLang="en-US" sz="2200" dirty="0">
                <a:solidFill>
                  <a:schemeClr val="bg1"/>
                </a:solidFill>
                <a:cs typeface="Arial" pitchFamily="34" charset="0"/>
              </a:rPr>
              <a:t> in a defined and limited manner </a:t>
            </a:r>
            <a:r>
              <a:rPr lang="en-US" altLang="en-US" sz="2200" b="1" dirty="0" smtClean="0">
                <a:solidFill>
                  <a:schemeClr val="bg1"/>
                </a:solidFill>
                <a:cs typeface="Arial" pitchFamily="34" charset="0"/>
              </a:rPr>
              <a:t>to </a:t>
            </a:r>
            <a:r>
              <a:rPr lang="en-US" altLang="en-US" sz="2200" b="1" dirty="0">
                <a:solidFill>
                  <a:schemeClr val="bg1"/>
                </a:solidFill>
                <a:cs typeface="Arial" pitchFamily="34" charset="0"/>
              </a:rPr>
              <a:t>achieve permanency</a:t>
            </a:r>
            <a:r>
              <a:rPr lang="en-US" altLang="en-US" sz="2200" dirty="0">
                <a:solidFill>
                  <a:schemeClr val="bg1"/>
                </a:solidFill>
                <a:cs typeface="Arial" pitchFamily="34" charset="0"/>
              </a:rPr>
              <a:t> for an eligible youth or child when </a:t>
            </a:r>
            <a:r>
              <a:rPr lang="en-US" altLang="en-US" sz="2200" i="1" dirty="0">
                <a:solidFill>
                  <a:schemeClr val="bg1"/>
                </a:solidFill>
                <a:cs typeface="Arial" pitchFamily="34" charset="0"/>
              </a:rPr>
              <a:t>reunification and adoption are not appropriate goals</a:t>
            </a:r>
            <a:r>
              <a:rPr lang="en-US" altLang="en-US" sz="2200" dirty="0">
                <a:solidFill>
                  <a:schemeClr val="bg1"/>
                </a:solidFill>
                <a:cs typeface="Arial" pitchFamily="34" charset="0"/>
              </a:rPr>
              <a:t>….based </a:t>
            </a:r>
            <a:r>
              <a:rPr lang="en-US" altLang="en-US" sz="2200" dirty="0" smtClean="0">
                <a:solidFill>
                  <a:schemeClr val="bg1"/>
                </a:solidFill>
                <a:cs typeface="Arial" pitchFamily="34" charset="0"/>
              </a:rPr>
              <a:t>upon </a:t>
            </a:r>
            <a:r>
              <a:rPr lang="en-US" altLang="en-US" sz="2200" dirty="0">
                <a:solidFill>
                  <a:schemeClr val="bg1"/>
                </a:solidFill>
                <a:cs typeface="Arial" pitchFamily="34" charset="0"/>
              </a:rPr>
              <a:t>individual needs </a:t>
            </a:r>
            <a:endParaRPr lang="en-US" altLang="en-US" sz="2200" dirty="0" smtClean="0">
              <a:solidFill>
                <a:schemeClr val="bg1"/>
              </a:solidFill>
              <a:cs typeface="Arial" pitchFamily="34" charset="0"/>
            </a:endParaRPr>
          </a:p>
          <a:p>
            <a:pPr marL="1093788" lvl="1" indent="-354013">
              <a:defRPr/>
            </a:pPr>
            <a:r>
              <a:rPr lang="en-US" sz="2200" dirty="0">
                <a:solidFill>
                  <a:schemeClr val="bg1"/>
                </a:solidFill>
              </a:rPr>
              <a:t>Reduce barriers for legal </a:t>
            </a:r>
            <a:r>
              <a:rPr lang="en-US" sz="2200" dirty="0" smtClean="0">
                <a:solidFill>
                  <a:schemeClr val="bg1"/>
                </a:solidFill>
              </a:rPr>
              <a:t>permanency</a:t>
            </a:r>
          </a:p>
          <a:p>
            <a:pPr marL="1093788" lvl="1" indent="-354013">
              <a:defRPr/>
            </a:pPr>
            <a:r>
              <a:rPr lang="en-US" sz="2200" dirty="0" smtClean="0">
                <a:solidFill>
                  <a:schemeClr val="bg1"/>
                </a:solidFill>
              </a:rPr>
              <a:t>Increase </a:t>
            </a:r>
            <a:r>
              <a:rPr lang="en-US" sz="2200" dirty="0">
                <a:solidFill>
                  <a:schemeClr val="bg1"/>
                </a:solidFill>
              </a:rPr>
              <a:t>legal permanency options</a:t>
            </a:r>
          </a:p>
          <a:p>
            <a:pPr>
              <a:defRPr/>
            </a:pPr>
            <a:endParaRPr lang="en-US" sz="2200" dirty="0" smtClean="0">
              <a:solidFill>
                <a:schemeClr val="bg1"/>
              </a:solidFill>
            </a:endParaRPr>
          </a:p>
          <a:p>
            <a:pPr marL="0" indent="0">
              <a:buNone/>
              <a:defRPr/>
            </a:pPr>
            <a:r>
              <a:rPr lang="en-US" sz="2200" u="sng" dirty="0" smtClean="0">
                <a:solidFill>
                  <a:schemeClr val="bg1"/>
                </a:solidFill>
              </a:rPr>
              <a:t>Legal Requirements</a:t>
            </a:r>
          </a:p>
          <a:p>
            <a:pPr lvl="1">
              <a:buFont typeface="Arial" panose="020B0604020202020204" pitchFamily="34" charset="0"/>
              <a:buChar char="•"/>
              <a:defRPr/>
            </a:pPr>
            <a:r>
              <a:rPr lang="en-US" sz="2200" b="1" dirty="0" smtClean="0">
                <a:solidFill>
                  <a:schemeClr val="bg1"/>
                </a:solidFill>
              </a:rPr>
              <a:t>The cou</a:t>
            </a:r>
            <a:r>
              <a:rPr lang="en-US" altLang="en-US" sz="2200" b="1" dirty="0" smtClean="0">
                <a:solidFill>
                  <a:schemeClr val="bg1"/>
                </a:solidFill>
                <a:cs typeface="Arial" pitchFamily="34" charset="0"/>
              </a:rPr>
              <a:t>nty </a:t>
            </a:r>
            <a:r>
              <a:rPr lang="en-US" altLang="en-US" sz="2200" b="1" dirty="0">
                <a:solidFill>
                  <a:schemeClr val="bg1"/>
                </a:solidFill>
                <a:cs typeface="Arial" pitchFamily="34" charset="0"/>
              </a:rPr>
              <a:t>department is financially </a:t>
            </a:r>
            <a:r>
              <a:rPr lang="en-US" altLang="en-US" sz="2200" b="1" dirty="0" smtClean="0">
                <a:solidFill>
                  <a:schemeClr val="bg1"/>
                </a:solidFill>
                <a:cs typeface="Arial" pitchFamily="34" charset="0"/>
              </a:rPr>
              <a:t>responsible</a:t>
            </a:r>
          </a:p>
          <a:p>
            <a:pPr lvl="1">
              <a:buFont typeface="Arial" panose="020B0604020202020204" pitchFamily="34" charset="0"/>
              <a:buChar char="•"/>
              <a:defRPr/>
            </a:pPr>
            <a:r>
              <a:rPr lang="en-US" altLang="en-US" sz="2200" b="1" dirty="0" smtClean="0">
                <a:solidFill>
                  <a:schemeClr val="bg1"/>
                </a:solidFill>
                <a:cs typeface="Arial" pitchFamily="34" charset="0"/>
              </a:rPr>
              <a:t>The </a:t>
            </a:r>
            <a:r>
              <a:rPr lang="en-US" altLang="en-US" sz="2200" b="1" dirty="0">
                <a:solidFill>
                  <a:schemeClr val="bg1"/>
                </a:solidFill>
                <a:cs typeface="Arial" pitchFamily="34" charset="0"/>
              </a:rPr>
              <a:t>county department has custody and the most recent removal occurred through a court order: </a:t>
            </a:r>
            <a:r>
              <a:rPr lang="en-US" altLang="en-US" sz="2200" b="1" dirty="0" smtClean="0">
                <a:solidFill>
                  <a:schemeClr val="bg1"/>
                </a:solidFill>
                <a:cs typeface="Arial" pitchFamily="34" charset="0"/>
              </a:rPr>
              <a:t>OR,</a:t>
            </a:r>
          </a:p>
          <a:p>
            <a:pPr lvl="1">
              <a:buFont typeface="Arial" panose="020B0604020202020204" pitchFamily="34" charset="0"/>
              <a:buChar char="•"/>
              <a:defRPr/>
            </a:pPr>
            <a:r>
              <a:rPr lang="en-US" altLang="en-US" sz="2200" b="1" dirty="0" smtClean="0">
                <a:solidFill>
                  <a:schemeClr val="bg1"/>
                </a:solidFill>
                <a:cs typeface="Arial" pitchFamily="34" charset="0"/>
              </a:rPr>
              <a:t>Through </a:t>
            </a:r>
            <a:r>
              <a:rPr lang="en-US" altLang="en-US" sz="2200" b="1" dirty="0">
                <a:solidFill>
                  <a:schemeClr val="bg1"/>
                </a:solidFill>
                <a:cs typeface="Arial" pitchFamily="34" charset="0"/>
              </a:rPr>
              <a:t>a voluntary placement agreem</a:t>
            </a:r>
            <a:r>
              <a:rPr lang="en-US" altLang="en-US" sz="2200" b="1" dirty="0">
                <a:solidFill>
                  <a:schemeClr val="bg1"/>
                </a:solidFill>
              </a:rPr>
              <a:t>ent with the subsequent court hearing authorizing the </a:t>
            </a:r>
            <a:r>
              <a:rPr lang="en-US" altLang="en-US" sz="2200" b="1" dirty="0" smtClean="0">
                <a:solidFill>
                  <a:schemeClr val="bg1"/>
                </a:solidFill>
              </a:rPr>
              <a:t>placement</a:t>
            </a:r>
          </a:p>
          <a:p>
            <a:pPr lvl="1">
              <a:buFont typeface="Arial" panose="020B0604020202020204" pitchFamily="34" charset="0"/>
              <a:buChar char="•"/>
              <a:defRPr/>
            </a:pPr>
            <a:r>
              <a:rPr lang="en-US" altLang="en-US" sz="2200" b="1" dirty="0" smtClean="0">
                <a:solidFill>
                  <a:schemeClr val="bg1"/>
                </a:solidFill>
              </a:rPr>
              <a:t>Guardianship must occur through Probate Court or as a Probate matter</a:t>
            </a:r>
            <a:endParaRPr lang="en-US" altLang="en-US" sz="2200" b="1" u="sng" dirty="0">
              <a:solidFill>
                <a:schemeClr val="bg1"/>
              </a:solidFill>
            </a:endParaRPr>
          </a:p>
          <a:p>
            <a:pPr marL="0" indent="0" eaLnBrk="1" fontAlgn="auto" hangingPunct="1">
              <a:spcAft>
                <a:spcPts val="0"/>
              </a:spcAft>
              <a:buFont typeface="Arial" panose="020B0604020202020204" pitchFamily="34" charset="0"/>
              <a:buNone/>
              <a:defRPr/>
            </a:pPr>
            <a:r>
              <a:rPr lang="en-US" sz="2200" dirty="0" smtClean="0">
                <a:solidFill>
                  <a:srgbClr val="000099"/>
                </a:solidFill>
                <a:latin typeface="Arial Black" panose="020B0A04020102020204" pitchFamily="34" charset="0"/>
              </a:rPr>
              <a:t>	</a:t>
            </a:r>
            <a:r>
              <a:rPr lang="en-US" sz="2000" dirty="0" smtClean="0">
                <a:solidFill>
                  <a:srgbClr val="000099"/>
                </a:solidFill>
                <a:latin typeface="Arial Black" panose="020B0A04020102020204" pitchFamily="34" charset="0"/>
              </a:rPr>
              <a:t>							</a:t>
            </a:r>
            <a:endParaRPr lang="en-US" sz="2400" dirty="0">
              <a:solidFill>
                <a:srgbClr val="000099"/>
              </a:solidFill>
              <a:latin typeface="Arial Black" panose="020B0A04020102020204" pitchFamily="34" charset="0"/>
            </a:endParaRPr>
          </a:p>
        </p:txBody>
      </p:sp>
      <p:sp>
        <p:nvSpPr>
          <p:cNvPr id="6"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RGAP</a:t>
            </a:r>
            <a:endParaRPr lang="en-US" sz="4000" dirty="0">
              <a:solidFill>
                <a:schemeClr val="bg1"/>
              </a:solidFill>
            </a:endParaRPr>
          </a:p>
        </p:txBody>
      </p:sp>
    </p:spTree>
    <p:extLst>
      <p:ext uri="{BB962C8B-B14F-4D97-AF65-F5344CB8AC3E}">
        <p14:creationId xmlns:p14="http://schemas.microsoft.com/office/powerpoint/2010/main" val="263882487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fontScale="90000"/>
          </a:bodyPr>
          <a:lstStyle/>
          <a:p>
            <a:r>
              <a:rPr lang="en-US" sz="5400" dirty="0" smtClean="0">
                <a:solidFill>
                  <a:schemeClr val="bg1"/>
                </a:solidFill>
              </a:rPr>
              <a:t>Family Engagement </a:t>
            </a:r>
            <a:br>
              <a:rPr lang="en-US" sz="5400" dirty="0" smtClean="0">
                <a:solidFill>
                  <a:schemeClr val="bg1"/>
                </a:solidFill>
              </a:rPr>
            </a:br>
            <a:r>
              <a:rPr lang="en-US" sz="5400" dirty="0" smtClean="0">
                <a:solidFill>
                  <a:schemeClr val="bg1"/>
                </a:solidFill>
              </a:rPr>
              <a:t>Desired Outcomes</a:t>
            </a:r>
            <a:endParaRPr lang="en-US" sz="4000" dirty="0">
              <a:solidFill>
                <a:schemeClr val="bg1"/>
              </a:solidFill>
            </a:endParaRPr>
          </a:p>
        </p:txBody>
      </p:sp>
      <p:sp>
        <p:nvSpPr>
          <p:cNvPr id="6" name="TextBox 5"/>
          <p:cNvSpPr txBox="1"/>
          <p:nvPr/>
        </p:nvSpPr>
        <p:spPr>
          <a:xfrm>
            <a:off x="443769" y="1828800"/>
            <a:ext cx="8319231" cy="4462760"/>
          </a:xfrm>
          <a:prstGeom prst="rect">
            <a:avLst/>
          </a:prstGeom>
          <a:noFill/>
        </p:spPr>
        <p:txBody>
          <a:bodyPr wrap="square" rtlCol="0">
            <a:spAutoFit/>
          </a:bodyPr>
          <a:lstStyle/>
          <a:p>
            <a:pPr marL="800100" lvl="1" indent="-342900">
              <a:buFont typeface="Arial" pitchFamily="34" charset="0"/>
              <a:buChar char="•"/>
            </a:pPr>
            <a:endParaRPr lang="en-US" sz="1000" dirty="0">
              <a:solidFill>
                <a:schemeClr val="bg1"/>
              </a:solidFill>
              <a:latin typeface="Arial" pitchFamily="34" charset="0"/>
              <a:cs typeface="Arial" pitchFamily="34" charset="0"/>
            </a:endParaRPr>
          </a:p>
          <a:p>
            <a:pPr marL="342900" indent="-342900">
              <a:buFont typeface="Arial" pitchFamily="34" charset="0"/>
              <a:buChar char="•"/>
            </a:pPr>
            <a:r>
              <a:rPr lang="en-US" sz="2400" dirty="0" smtClean="0">
                <a:solidFill>
                  <a:schemeClr val="bg1"/>
                </a:solidFill>
              </a:rPr>
              <a:t>For </a:t>
            </a:r>
            <a:r>
              <a:rPr lang="en-US" sz="2400" dirty="0">
                <a:solidFill>
                  <a:schemeClr val="bg1"/>
                </a:solidFill>
              </a:rPr>
              <a:t>children and youth in out-of-home </a:t>
            </a:r>
            <a:r>
              <a:rPr lang="en-US" sz="2400" dirty="0" smtClean="0">
                <a:solidFill>
                  <a:schemeClr val="bg1"/>
                </a:solidFill>
              </a:rPr>
              <a:t>care:</a:t>
            </a:r>
          </a:p>
          <a:p>
            <a:pPr marL="1257300" lvl="2" indent="-342900">
              <a:buFont typeface="Arial" pitchFamily="34" charset="0"/>
              <a:buChar char="•"/>
            </a:pPr>
            <a:r>
              <a:rPr lang="en-US" sz="2400" dirty="0" smtClean="0">
                <a:solidFill>
                  <a:schemeClr val="bg1"/>
                </a:solidFill>
              </a:rPr>
              <a:t>Increase </a:t>
            </a:r>
            <a:r>
              <a:rPr lang="en-US" sz="2400" dirty="0">
                <a:solidFill>
                  <a:schemeClr val="bg1"/>
                </a:solidFill>
              </a:rPr>
              <a:t>in stability, </a:t>
            </a:r>
            <a:endParaRPr lang="en-US" sz="2400" dirty="0" smtClean="0">
              <a:solidFill>
                <a:schemeClr val="bg1"/>
              </a:solidFill>
            </a:endParaRPr>
          </a:p>
          <a:p>
            <a:pPr marL="1257300" lvl="2" indent="-342900">
              <a:buFont typeface="Arial" pitchFamily="34" charset="0"/>
              <a:buChar char="•"/>
            </a:pPr>
            <a:r>
              <a:rPr lang="en-US" sz="2400" dirty="0" smtClean="0">
                <a:solidFill>
                  <a:schemeClr val="bg1"/>
                </a:solidFill>
              </a:rPr>
              <a:t>Decrease </a:t>
            </a:r>
            <a:r>
              <a:rPr lang="en-US" sz="2400" dirty="0">
                <a:solidFill>
                  <a:schemeClr val="bg1"/>
                </a:solidFill>
              </a:rPr>
              <a:t>in </a:t>
            </a:r>
            <a:r>
              <a:rPr lang="en-US" sz="2400" dirty="0" smtClean="0">
                <a:solidFill>
                  <a:schemeClr val="bg1"/>
                </a:solidFill>
              </a:rPr>
              <a:t>length </a:t>
            </a:r>
            <a:r>
              <a:rPr lang="en-US" sz="2400" dirty="0">
                <a:solidFill>
                  <a:schemeClr val="bg1"/>
                </a:solidFill>
              </a:rPr>
              <a:t>of stay</a:t>
            </a:r>
            <a:r>
              <a:rPr lang="en-US" sz="2400" dirty="0" smtClean="0">
                <a:solidFill>
                  <a:schemeClr val="bg1"/>
                </a:solidFill>
              </a:rPr>
              <a:t>,</a:t>
            </a:r>
          </a:p>
          <a:p>
            <a:pPr marL="1257300" lvl="2" indent="-342900">
              <a:buFont typeface="Arial" pitchFamily="34" charset="0"/>
              <a:buChar char="•"/>
            </a:pPr>
            <a:r>
              <a:rPr lang="en-US" sz="2400" dirty="0" smtClean="0">
                <a:solidFill>
                  <a:schemeClr val="bg1"/>
                </a:solidFill>
              </a:rPr>
              <a:t>Decrease </a:t>
            </a:r>
            <a:r>
              <a:rPr lang="en-US" sz="2400" dirty="0">
                <a:solidFill>
                  <a:schemeClr val="bg1"/>
                </a:solidFill>
              </a:rPr>
              <a:t>in re-entry, </a:t>
            </a:r>
            <a:endParaRPr lang="en-US" sz="2400" dirty="0" smtClean="0">
              <a:solidFill>
                <a:schemeClr val="bg1"/>
              </a:solidFill>
            </a:endParaRPr>
          </a:p>
          <a:p>
            <a:pPr marL="1257300" lvl="2" indent="-342900">
              <a:buFont typeface="Arial" pitchFamily="34" charset="0"/>
              <a:buChar char="•"/>
            </a:pPr>
            <a:r>
              <a:rPr lang="en-US" sz="2400" dirty="0" smtClean="0">
                <a:solidFill>
                  <a:schemeClr val="bg1"/>
                </a:solidFill>
              </a:rPr>
              <a:t>Decrease </a:t>
            </a:r>
            <a:r>
              <a:rPr lang="en-US" sz="2400" dirty="0">
                <a:solidFill>
                  <a:schemeClr val="bg1"/>
                </a:solidFill>
              </a:rPr>
              <a:t>in short-term stayers (two weeks or less), and </a:t>
            </a:r>
            <a:endParaRPr lang="en-US" sz="2400" dirty="0" smtClean="0">
              <a:solidFill>
                <a:schemeClr val="bg1"/>
              </a:solidFill>
            </a:endParaRPr>
          </a:p>
          <a:p>
            <a:pPr marL="1257300" lvl="2" indent="-342900">
              <a:buFont typeface="Arial" pitchFamily="34" charset="0"/>
              <a:buChar char="•"/>
            </a:pPr>
            <a:r>
              <a:rPr lang="en-US" sz="2400" dirty="0" smtClean="0">
                <a:solidFill>
                  <a:schemeClr val="bg1"/>
                </a:solidFill>
              </a:rPr>
              <a:t>Decrease </a:t>
            </a:r>
            <a:r>
              <a:rPr lang="en-US" sz="2400" dirty="0">
                <a:solidFill>
                  <a:schemeClr val="bg1"/>
                </a:solidFill>
              </a:rPr>
              <a:t>the likelihood in the use of congregate care</a:t>
            </a:r>
            <a:r>
              <a:rPr lang="en-US" sz="2400" dirty="0" smtClean="0">
                <a:solidFill>
                  <a:schemeClr val="bg1"/>
                </a:solidFill>
              </a:rPr>
              <a:t>.</a:t>
            </a:r>
          </a:p>
          <a:p>
            <a:pPr marL="1257300" lvl="2" indent="-342900">
              <a:buFont typeface="Arial" pitchFamily="34" charset="0"/>
              <a:buChar char="•"/>
            </a:pPr>
            <a:endParaRPr lang="en-US" sz="1000" dirty="0">
              <a:solidFill>
                <a:schemeClr val="bg1"/>
              </a:solidFill>
            </a:endParaRPr>
          </a:p>
          <a:p>
            <a:pPr marL="342900" lvl="0" indent="-342900">
              <a:buFont typeface="Arial" pitchFamily="34" charset="0"/>
              <a:buChar char="•"/>
            </a:pPr>
            <a:r>
              <a:rPr lang="en-US" sz="2400" dirty="0">
                <a:solidFill>
                  <a:schemeClr val="bg1"/>
                </a:solidFill>
              </a:rPr>
              <a:t>For children and youth receiving services in their own </a:t>
            </a:r>
            <a:r>
              <a:rPr lang="en-US" sz="2400" dirty="0" smtClean="0">
                <a:solidFill>
                  <a:schemeClr val="bg1"/>
                </a:solidFill>
              </a:rPr>
              <a:t>home:</a:t>
            </a:r>
          </a:p>
          <a:p>
            <a:pPr marL="1257300" lvl="2" indent="-342900">
              <a:buFont typeface="Arial" pitchFamily="34" charset="0"/>
              <a:buChar char="•"/>
            </a:pPr>
            <a:r>
              <a:rPr lang="en-US" sz="2400" dirty="0" smtClean="0">
                <a:solidFill>
                  <a:schemeClr val="bg1"/>
                </a:solidFill>
              </a:rPr>
              <a:t>Stability </a:t>
            </a:r>
            <a:r>
              <a:rPr lang="en-US" sz="2400" dirty="0">
                <a:solidFill>
                  <a:schemeClr val="bg1"/>
                </a:solidFill>
              </a:rPr>
              <a:t>in their living situations, </a:t>
            </a:r>
            <a:endParaRPr lang="en-US" sz="2400" dirty="0" smtClean="0">
              <a:solidFill>
                <a:schemeClr val="bg1"/>
              </a:solidFill>
            </a:endParaRPr>
          </a:p>
          <a:p>
            <a:pPr marL="1257300" lvl="2" indent="-342900">
              <a:buFont typeface="Arial" pitchFamily="34" charset="0"/>
              <a:buChar char="•"/>
            </a:pPr>
            <a:r>
              <a:rPr lang="en-US" sz="2400" dirty="0" smtClean="0">
                <a:solidFill>
                  <a:schemeClr val="bg1"/>
                </a:solidFill>
              </a:rPr>
              <a:t>Decrease </a:t>
            </a:r>
            <a:r>
              <a:rPr lang="en-US" sz="2400" dirty="0">
                <a:solidFill>
                  <a:schemeClr val="bg1"/>
                </a:solidFill>
              </a:rPr>
              <a:t>in maltreatment, </a:t>
            </a:r>
            <a:endParaRPr lang="en-US" sz="2400" dirty="0" smtClean="0">
              <a:solidFill>
                <a:schemeClr val="bg1"/>
              </a:solidFill>
            </a:endParaRPr>
          </a:p>
          <a:p>
            <a:pPr marL="1257300" lvl="2" indent="-342900">
              <a:buFont typeface="Arial" pitchFamily="34" charset="0"/>
              <a:buChar char="•"/>
            </a:pPr>
            <a:r>
              <a:rPr lang="en-US" sz="2400" dirty="0" smtClean="0">
                <a:solidFill>
                  <a:schemeClr val="bg1"/>
                </a:solidFill>
              </a:rPr>
              <a:t>Decrease </a:t>
            </a:r>
            <a:r>
              <a:rPr lang="en-US" sz="2400" dirty="0">
                <a:solidFill>
                  <a:schemeClr val="bg1"/>
                </a:solidFill>
              </a:rPr>
              <a:t>in trauma to children and youth, and </a:t>
            </a:r>
            <a:endParaRPr lang="en-US" sz="2400" dirty="0" smtClean="0">
              <a:solidFill>
                <a:schemeClr val="bg1"/>
              </a:solidFill>
            </a:endParaRPr>
          </a:p>
          <a:p>
            <a:pPr marL="1257300" lvl="2" indent="-342900">
              <a:buFont typeface="Arial" pitchFamily="34" charset="0"/>
              <a:buChar char="•"/>
            </a:pPr>
            <a:r>
              <a:rPr lang="en-US" sz="2400" dirty="0" smtClean="0">
                <a:solidFill>
                  <a:schemeClr val="bg1"/>
                </a:solidFill>
              </a:rPr>
              <a:t>Increase </a:t>
            </a:r>
            <a:r>
              <a:rPr lang="en-US" sz="2400" dirty="0">
                <a:solidFill>
                  <a:schemeClr val="bg1"/>
                </a:solidFill>
              </a:rPr>
              <a:t>in the family’s engagement in case planning.</a:t>
            </a:r>
          </a:p>
        </p:txBody>
      </p:sp>
    </p:spTree>
    <p:extLst>
      <p:ext uri="{BB962C8B-B14F-4D97-AF65-F5344CB8AC3E}">
        <p14:creationId xmlns:p14="http://schemas.microsoft.com/office/powerpoint/2010/main" val="545587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a:bodyPr>
          <a:lstStyle/>
          <a:p>
            <a:r>
              <a:rPr lang="en-US" sz="5400" dirty="0" smtClean="0">
                <a:solidFill>
                  <a:schemeClr val="bg1"/>
                </a:solidFill>
              </a:rPr>
              <a:t>Permanency Roundtables</a:t>
            </a:r>
            <a:endParaRPr lang="en-US" sz="4000" dirty="0">
              <a:solidFill>
                <a:schemeClr val="bg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366" r="9876"/>
          <a:stretch/>
        </p:blipFill>
        <p:spPr>
          <a:xfrm>
            <a:off x="3055779" y="4400550"/>
            <a:ext cx="3116421" cy="2305050"/>
          </a:xfrm>
          <a:prstGeom prst="rect">
            <a:avLst/>
          </a:prstGeom>
        </p:spPr>
      </p:pic>
      <p:sp>
        <p:nvSpPr>
          <p:cNvPr id="4" name="TextBox 3"/>
          <p:cNvSpPr txBox="1"/>
          <p:nvPr/>
        </p:nvSpPr>
        <p:spPr>
          <a:xfrm>
            <a:off x="443769" y="1923395"/>
            <a:ext cx="8319231" cy="2862322"/>
          </a:xfrm>
          <a:prstGeom prst="rect">
            <a:avLst/>
          </a:prstGeom>
          <a:noFill/>
        </p:spPr>
        <p:txBody>
          <a:bodyPr wrap="square" rtlCol="0">
            <a:spAutoFit/>
          </a:bodyPr>
          <a:lstStyle/>
          <a:p>
            <a:pPr marL="342900" indent="-342900">
              <a:buFont typeface="Arial" pitchFamily="34" charset="0"/>
              <a:buChar char="•"/>
            </a:pPr>
            <a:r>
              <a:rPr lang="en-US" sz="2200" dirty="0" smtClean="0">
                <a:solidFill>
                  <a:schemeClr val="bg1"/>
                </a:solidFill>
                <a:latin typeface="Arial" pitchFamily="34" charset="0"/>
                <a:cs typeface="Arial" pitchFamily="34" charset="0"/>
              </a:rPr>
              <a:t>Please </a:t>
            </a:r>
            <a:r>
              <a:rPr lang="en-US" sz="2200" dirty="0">
                <a:solidFill>
                  <a:schemeClr val="bg1"/>
                </a:solidFill>
                <a:latin typeface="Arial" pitchFamily="34" charset="0"/>
                <a:cs typeface="Arial" pitchFamily="34" charset="0"/>
              </a:rPr>
              <a:t>refer to </a:t>
            </a:r>
            <a:r>
              <a:rPr lang="en-US" sz="2200" dirty="0" smtClean="0">
                <a:solidFill>
                  <a:schemeClr val="bg1"/>
                </a:solidFill>
                <a:latin typeface="Arial" pitchFamily="34" charset="0"/>
                <a:cs typeface="Arial" pitchFamily="34" charset="0"/>
              </a:rPr>
              <a:t>Permanency Roundtable Checklist</a:t>
            </a:r>
          </a:p>
          <a:p>
            <a:pPr marL="342900" indent="-342900">
              <a:buFont typeface="Arial" pitchFamily="34" charset="0"/>
              <a:buChar char="•"/>
            </a:pPr>
            <a:endParaRPr lang="en-US" sz="1000" dirty="0" smtClean="0">
              <a:solidFill>
                <a:schemeClr val="bg1"/>
              </a:solidFill>
              <a:latin typeface="Arial" pitchFamily="34" charset="0"/>
              <a:cs typeface="Arial" pitchFamily="34" charset="0"/>
            </a:endParaRPr>
          </a:p>
          <a:p>
            <a:pPr marL="342900" indent="-342900">
              <a:buFont typeface="Arial" pitchFamily="34" charset="0"/>
              <a:buChar char="•"/>
            </a:pPr>
            <a:r>
              <a:rPr lang="en-US" sz="2200" dirty="0" smtClean="0">
                <a:solidFill>
                  <a:schemeClr val="bg1"/>
                </a:solidFill>
              </a:rPr>
              <a:t>Each </a:t>
            </a:r>
            <a:r>
              <a:rPr lang="en-US" sz="2200" dirty="0">
                <a:solidFill>
                  <a:schemeClr val="bg1"/>
                </a:solidFill>
              </a:rPr>
              <a:t>Roundtable is a structured, professional, case consultation which uses three phases to move the child/youth to permanency. </a:t>
            </a:r>
            <a:r>
              <a:rPr lang="en-US" sz="2200" dirty="0" smtClean="0">
                <a:solidFill>
                  <a:schemeClr val="bg1"/>
                </a:solidFill>
              </a:rPr>
              <a:t> </a:t>
            </a:r>
          </a:p>
          <a:p>
            <a:pPr marL="342900" indent="-342900">
              <a:buFont typeface="Arial" pitchFamily="34" charset="0"/>
              <a:buChar char="•"/>
            </a:pPr>
            <a:endParaRPr lang="en-US" sz="1000" dirty="0" smtClean="0">
              <a:solidFill>
                <a:schemeClr val="bg1"/>
              </a:solidFill>
            </a:endParaRPr>
          </a:p>
          <a:p>
            <a:pPr marL="342900" indent="-342900">
              <a:buFont typeface="Arial" pitchFamily="34" charset="0"/>
              <a:buChar char="•"/>
            </a:pPr>
            <a:r>
              <a:rPr lang="en-US" sz="2200" dirty="0" smtClean="0">
                <a:solidFill>
                  <a:schemeClr val="bg1"/>
                </a:solidFill>
              </a:rPr>
              <a:t>Attending </a:t>
            </a:r>
            <a:r>
              <a:rPr lang="en-US" sz="2200" dirty="0">
                <a:solidFill>
                  <a:schemeClr val="bg1"/>
                </a:solidFill>
              </a:rPr>
              <a:t>the PRT are stakeholders, the child/youth, their family/kin and supports, caseworker, supervisor, administrator, and permanency </a:t>
            </a:r>
            <a:r>
              <a:rPr lang="en-US" sz="2200" dirty="0" smtClean="0">
                <a:solidFill>
                  <a:schemeClr val="bg1"/>
                </a:solidFill>
              </a:rPr>
              <a:t>experts.</a:t>
            </a:r>
          </a:p>
          <a:p>
            <a:pPr marL="342900" indent="-342900">
              <a:buFont typeface="Arial" pitchFamily="34" charset="0"/>
              <a:buChar char="•"/>
            </a:pPr>
            <a:endParaRPr lang="en-US"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40198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a:bodyPr>
          <a:lstStyle/>
          <a:p>
            <a:r>
              <a:rPr lang="en-US" sz="5400" dirty="0" smtClean="0">
                <a:solidFill>
                  <a:schemeClr val="bg1"/>
                </a:solidFill>
              </a:rPr>
              <a:t>Permanency Roundtables</a:t>
            </a:r>
            <a:endParaRPr lang="en-US" sz="4000" dirty="0">
              <a:solidFill>
                <a:schemeClr val="bg1"/>
              </a:solidFill>
            </a:endParaRPr>
          </a:p>
        </p:txBody>
      </p:sp>
      <p:sp>
        <p:nvSpPr>
          <p:cNvPr id="5" name="Rectangle 4"/>
          <p:cNvSpPr/>
          <p:nvPr/>
        </p:nvSpPr>
        <p:spPr>
          <a:xfrm>
            <a:off x="457200" y="1886664"/>
            <a:ext cx="8077200" cy="5047536"/>
          </a:xfrm>
          <a:prstGeom prst="rect">
            <a:avLst/>
          </a:prstGeom>
        </p:spPr>
        <p:txBody>
          <a:bodyPr wrap="square">
            <a:spAutoFit/>
          </a:bodyPr>
          <a:lstStyle/>
          <a:p>
            <a:pPr marL="342900" lvl="0" indent="-342900">
              <a:buFont typeface="Arial" pitchFamily="34" charset="0"/>
              <a:buChar char="•"/>
            </a:pPr>
            <a:r>
              <a:rPr lang="en-US" sz="2800" dirty="0">
                <a:solidFill>
                  <a:schemeClr val="bg1"/>
                </a:solidFill>
              </a:rPr>
              <a:t>The child/youth voice is encouraged and heard.  This group drives the Permanency Action Plan.  PRTs are held quarterly until the child or youth achieves permanency. </a:t>
            </a:r>
            <a:endParaRPr lang="en-US" sz="2800" dirty="0" smtClean="0">
              <a:solidFill>
                <a:schemeClr val="bg1"/>
              </a:solidFill>
            </a:endParaRPr>
          </a:p>
          <a:p>
            <a:pPr marL="342900" lvl="0" indent="-342900">
              <a:buFont typeface="Arial" pitchFamily="34" charset="0"/>
              <a:buChar char="•"/>
            </a:pPr>
            <a:endParaRPr lang="en-US" sz="1000" dirty="0" smtClean="0"/>
          </a:p>
          <a:p>
            <a:pPr marL="342900" lvl="0" indent="-342900">
              <a:buFont typeface="Arial" pitchFamily="34" charset="0"/>
              <a:buChar char="•"/>
            </a:pPr>
            <a:r>
              <a:rPr lang="en-US" sz="2800" dirty="0" smtClean="0">
                <a:solidFill>
                  <a:schemeClr val="bg1"/>
                </a:solidFill>
              </a:rPr>
              <a:t>PRT </a:t>
            </a:r>
            <a:r>
              <a:rPr lang="en-US" sz="2800" dirty="0">
                <a:solidFill>
                  <a:schemeClr val="bg1"/>
                </a:solidFill>
              </a:rPr>
              <a:t>seeks to expedite safe permanency, stimulate thinking and learn about ways to accelerate permanency, and address systemic and cross-systems barriers. </a:t>
            </a:r>
            <a:endParaRPr lang="en-US" sz="2800" dirty="0" smtClean="0">
              <a:solidFill>
                <a:schemeClr val="bg1"/>
              </a:solidFill>
            </a:endParaRPr>
          </a:p>
          <a:p>
            <a:pPr marL="342900" lvl="0" indent="-342900">
              <a:buFont typeface="Arial" pitchFamily="34" charset="0"/>
              <a:buChar char="•"/>
            </a:pPr>
            <a:endParaRPr lang="en-US" sz="1000" dirty="0" smtClean="0"/>
          </a:p>
          <a:p>
            <a:pPr marL="342900" lvl="0" indent="-342900">
              <a:buFont typeface="Arial" pitchFamily="34" charset="0"/>
              <a:buChar char="•"/>
            </a:pPr>
            <a:r>
              <a:rPr lang="en-US" sz="2800" dirty="0" smtClean="0">
                <a:solidFill>
                  <a:schemeClr val="bg1"/>
                </a:solidFill>
              </a:rPr>
              <a:t>PRTs are to be held quarterly until permanency is achieved and/or case closure.</a:t>
            </a:r>
            <a:endParaRPr lang="en-US" sz="2800" dirty="0">
              <a:solidFill>
                <a:schemeClr val="bg1"/>
              </a:solidFill>
            </a:endParaRPr>
          </a:p>
          <a:p>
            <a:pPr marL="342900" indent="-342900">
              <a:buFont typeface="Arial" pitchFamily="34" charset="0"/>
              <a:buChar char="•"/>
            </a:pPr>
            <a:endParaRPr lang="en-US" sz="2200" dirty="0"/>
          </a:p>
        </p:txBody>
      </p:sp>
    </p:spTree>
    <p:extLst>
      <p:ext uri="{BB962C8B-B14F-4D97-AF65-F5344CB8AC3E}">
        <p14:creationId xmlns:p14="http://schemas.microsoft.com/office/powerpoint/2010/main" val="1833146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fontScale="90000"/>
          </a:bodyPr>
          <a:lstStyle/>
          <a:p>
            <a:r>
              <a:rPr lang="en-US" sz="5400" dirty="0" smtClean="0">
                <a:solidFill>
                  <a:schemeClr val="bg1"/>
                </a:solidFill>
              </a:rPr>
              <a:t>Permanency Roundtables</a:t>
            </a:r>
            <a:br>
              <a:rPr lang="en-US" sz="5400" dirty="0" smtClean="0">
                <a:solidFill>
                  <a:schemeClr val="bg1"/>
                </a:solidFill>
              </a:rPr>
            </a:br>
            <a:r>
              <a:rPr lang="en-US" sz="5400" dirty="0" smtClean="0">
                <a:solidFill>
                  <a:schemeClr val="bg1"/>
                </a:solidFill>
              </a:rPr>
              <a:t>Desired Outcomes</a:t>
            </a:r>
            <a:endParaRPr lang="en-US" sz="4000" dirty="0">
              <a:solidFill>
                <a:schemeClr val="bg1"/>
              </a:solidFill>
            </a:endParaRPr>
          </a:p>
        </p:txBody>
      </p:sp>
      <p:sp>
        <p:nvSpPr>
          <p:cNvPr id="4" name="TextBox 3"/>
          <p:cNvSpPr txBox="1"/>
          <p:nvPr/>
        </p:nvSpPr>
        <p:spPr>
          <a:xfrm>
            <a:off x="443769" y="1828800"/>
            <a:ext cx="8319231" cy="4308872"/>
          </a:xfrm>
          <a:prstGeom prst="rect">
            <a:avLst/>
          </a:prstGeom>
          <a:noFill/>
        </p:spPr>
        <p:txBody>
          <a:bodyPr wrap="square" rtlCol="0">
            <a:spAutoFit/>
          </a:bodyPr>
          <a:lstStyle/>
          <a:p>
            <a:pPr marL="800100" lvl="1" indent="-342900">
              <a:buFont typeface="Arial" pitchFamily="34" charset="0"/>
              <a:buChar char="•"/>
            </a:pPr>
            <a:endParaRPr lang="en-US" sz="1000" dirty="0">
              <a:solidFill>
                <a:schemeClr val="bg1"/>
              </a:solidFill>
              <a:latin typeface="Arial" pitchFamily="34" charset="0"/>
              <a:cs typeface="Arial" pitchFamily="34" charset="0"/>
            </a:endParaRPr>
          </a:p>
          <a:p>
            <a:pPr marL="457200" lvl="0" indent="-457200">
              <a:buFont typeface="Arial" pitchFamily="34" charset="0"/>
              <a:buChar char="•"/>
            </a:pPr>
            <a:r>
              <a:rPr lang="en-US" sz="2800" dirty="0" smtClean="0">
                <a:solidFill>
                  <a:schemeClr val="bg1"/>
                </a:solidFill>
              </a:rPr>
              <a:t>Decrease in length of stay in out-of-home care, </a:t>
            </a:r>
          </a:p>
          <a:p>
            <a:pPr marL="457200" lvl="0" indent="-457200">
              <a:buFont typeface="Arial" pitchFamily="34" charset="0"/>
              <a:buChar char="•"/>
            </a:pPr>
            <a:endParaRPr lang="en-US" sz="1000" dirty="0" smtClean="0">
              <a:solidFill>
                <a:schemeClr val="bg1"/>
              </a:solidFill>
            </a:endParaRPr>
          </a:p>
          <a:p>
            <a:pPr marL="457200" lvl="0" indent="-457200">
              <a:buFont typeface="Arial" pitchFamily="34" charset="0"/>
              <a:buChar char="•"/>
            </a:pPr>
            <a:r>
              <a:rPr lang="en-US" sz="2800" dirty="0" smtClean="0">
                <a:solidFill>
                  <a:schemeClr val="bg1"/>
                </a:solidFill>
              </a:rPr>
              <a:t>Decrease </a:t>
            </a:r>
            <a:r>
              <a:rPr lang="en-US" sz="2800" dirty="0">
                <a:solidFill>
                  <a:schemeClr val="bg1"/>
                </a:solidFill>
              </a:rPr>
              <a:t>in the likelihood that children/youth are placed in congregate </a:t>
            </a:r>
            <a:r>
              <a:rPr lang="en-US" sz="2800" dirty="0" smtClean="0">
                <a:solidFill>
                  <a:schemeClr val="bg1"/>
                </a:solidFill>
              </a:rPr>
              <a:t>care, </a:t>
            </a:r>
          </a:p>
          <a:p>
            <a:pPr marL="457200" lvl="0" indent="-457200">
              <a:buFont typeface="Arial" pitchFamily="34" charset="0"/>
              <a:buChar char="•"/>
            </a:pPr>
            <a:endParaRPr lang="en-US" sz="1000" dirty="0" smtClean="0">
              <a:solidFill>
                <a:schemeClr val="bg1"/>
              </a:solidFill>
            </a:endParaRPr>
          </a:p>
          <a:p>
            <a:pPr marL="457200" lvl="0" indent="-457200">
              <a:buFont typeface="Arial" pitchFamily="34" charset="0"/>
              <a:buChar char="•"/>
            </a:pPr>
            <a:r>
              <a:rPr lang="en-US" sz="2800" dirty="0" smtClean="0">
                <a:solidFill>
                  <a:schemeClr val="bg1"/>
                </a:solidFill>
              </a:rPr>
              <a:t>Increase </a:t>
            </a:r>
            <a:r>
              <a:rPr lang="en-US" sz="2800" dirty="0">
                <a:solidFill>
                  <a:schemeClr val="bg1"/>
                </a:solidFill>
              </a:rPr>
              <a:t>in the use of kinship </a:t>
            </a:r>
            <a:r>
              <a:rPr lang="en-US" sz="2800" dirty="0" smtClean="0">
                <a:solidFill>
                  <a:schemeClr val="bg1"/>
                </a:solidFill>
              </a:rPr>
              <a:t>placements, </a:t>
            </a:r>
          </a:p>
          <a:p>
            <a:pPr marL="457200" lvl="0" indent="-457200">
              <a:buFont typeface="Arial" pitchFamily="34" charset="0"/>
              <a:buChar char="•"/>
            </a:pPr>
            <a:endParaRPr lang="en-US" sz="1000" dirty="0" smtClean="0">
              <a:solidFill>
                <a:schemeClr val="bg1"/>
              </a:solidFill>
            </a:endParaRPr>
          </a:p>
          <a:p>
            <a:pPr marL="457200" lvl="0" indent="-457200">
              <a:buFont typeface="Arial" pitchFamily="34" charset="0"/>
              <a:buChar char="•"/>
            </a:pPr>
            <a:r>
              <a:rPr lang="en-US" sz="2800" dirty="0" smtClean="0">
                <a:solidFill>
                  <a:schemeClr val="bg1"/>
                </a:solidFill>
              </a:rPr>
              <a:t>Increase </a:t>
            </a:r>
            <a:r>
              <a:rPr lang="en-US" sz="2800" dirty="0">
                <a:solidFill>
                  <a:schemeClr val="bg1"/>
                </a:solidFill>
              </a:rPr>
              <a:t>engagement of youth in case </a:t>
            </a:r>
            <a:r>
              <a:rPr lang="en-US" sz="2800" dirty="0" smtClean="0">
                <a:solidFill>
                  <a:schemeClr val="bg1"/>
                </a:solidFill>
              </a:rPr>
              <a:t>planning, and</a:t>
            </a:r>
          </a:p>
          <a:p>
            <a:pPr marL="457200" lvl="0" indent="-457200">
              <a:buFont typeface="Arial" pitchFamily="34" charset="0"/>
              <a:buChar char="•"/>
            </a:pPr>
            <a:endParaRPr lang="en-US" sz="1000" dirty="0" smtClean="0">
              <a:solidFill>
                <a:schemeClr val="bg1"/>
              </a:solidFill>
            </a:endParaRPr>
          </a:p>
          <a:p>
            <a:pPr marL="457200" lvl="0" indent="-457200">
              <a:buFont typeface="Arial" pitchFamily="34" charset="0"/>
              <a:buChar char="•"/>
            </a:pPr>
            <a:r>
              <a:rPr lang="en-US" sz="2800" dirty="0" smtClean="0">
                <a:solidFill>
                  <a:schemeClr val="bg1"/>
                </a:solidFill>
              </a:rPr>
              <a:t>Decrease </a:t>
            </a:r>
            <a:r>
              <a:rPr lang="en-US" sz="2800" dirty="0">
                <a:solidFill>
                  <a:schemeClr val="bg1"/>
                </a:solidFill>
              </a:rPr>
              <a:t>re-entry into out-of-home care.</a:t>
            </a:r>
          </a:p>
          <a:p>
            <a:r>
              <a:rPr lang="en-US" sz="2800" dirty="0"/>
              <a:t> </a:t>
            </a:r>
          </a:p>
          <a:p>
            <a:pPr marL="342900" indent="-342900">
              <a:buFont typeface="Arial" pitchFamily="34" charset="0"/>
              <a:buChar char="•"/>
            </a:pPr>
            <a:endParaRPr lang="en-US"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91320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a:bodyPr>
          <a:lstStyle/>
          <a:p>
            <a:r>
              <a:rPr lang="en-US" sz="5400" dirty="0" smtClean="0">
                <a:solidFill>
                  <a:schemeClr val="bg1"/>
                </a:solidFill>
              </a:rPr>
              <a:t>Kinship Supports</a:t>
            </a:r>
            <a:endParaRPr lang="en-US" sz="4000" dirty="0">
              <a:solidFill>
                <a:schemeClr val="bg1"/>
              </a:solidFill>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1938" t="7306" r="14260" b="9229"/>
          <a:stretch/>
        </p:blipFill>
        <p:spPr>
          <a:xfrm>
            <a:off x="304800" y="2209800"/>
            <a:ext cx="2583973" cy="3781425"/>
          </a:xfrm>
          <a:prstGeom prst="rect">
            <a:avLst/>
          </a:prstGeom>
        </p:spPr>
      </p:pic>
      <p:sp>
        <p:nvSpPr>
          <p:cNvPr id="4" name="TextBox 3"/>
          <p:cNvSpPr txBox="1"/>
          <p:nvPr/>
        </p:nvSpPr>
        <p:spPr>
          <a:xfrm>
            <a:off x="2888773" y="1676400"/>
            <a:ext cx="5874227" cy="5262979"/>
          </a:xfrm>
          <a:prstGeom prst="rect">
            <a:avLst/>
          </a:prstGeom>
          <a:noFill/>
        </p:spPr>
        <p:txBody>
          <a:bodyPr wrap="square" rtlCol="0">
            <a:spAutoFit/>
          </a:bodyPr>
          <a:lstStyle/>
          <a:p>
            <a:pPr marL="800100" lvl="1" indent="-342900">
              <a:buFont typeface="Arial" pitchFamily="34" charset="0"/>
              <a:buChar char="•"/>
            </a:pPr>
            <a:endParaRPr lang="en-US" sz="1000" dirty="0">
              <a:solidFill>
                <a:schemeClr val="bg1"/>
              </a:solidFill>
              <a:latin typeface="Arial" pitchFamily="34" charset="0"/>
              <a:cs typeface="Arial" pitchFamily="34" charset="0"/>
            </a:endParaRPr>
          </a:p>
          <a:p>
            <a:pPr marL="342900" indent="-342900">
              <a:buFont typeface="Arial" pitchFamily="34" charset="0"/>
              <a:buChar char="•"/>
            </a:pPr>
            <a:r>
              <a:rPr lang="en-US" sz="2800" dirty="0">
                <a:solidFill>
                  <a:schemeClr val="bg1"/>
                </a:solidFill>
                <a:latin typeface="Arial" pitchFamily="34" charset="0"/>
                <a:cs typeface="Arial" pitchFamily="34" charset="0"/>
              </a:rPr>
              <a:t>Please refer to </a:t>
            </a:r>
            <a:r>
              <a:rPr lang="en-US" sz="2800" dirty="0" smtClean="0">
                <a:solidFill>
                  <a:schemeClr val="bg1"/>
                </a:solidFill>
                <a:latin typeface="Arial" pitchFamily="34" charset="0"/>
                <a:cs typeface="Arial" pitchFamily="34" charset="0"/>
              </a:rPr>
              <a:t>Kinship Supports Checklist and Needs Assessment</a:t>
            </a:r>
          </a:p>
          <a:p>
            <a:pPr marL="342900" indent="-342900">
              <a:buFont typeface="Arial" pitchFamily="34" charset="0"/>
              <a:buChar char="•"/>
            </a:pPr>
            <a:endParaRPr lang="en-US" sz="1000" dirty="0" smtClean="0">
              <a:solidFill>
                <a:schemeClr val="bg1"/>
              </a:solidFill>
              <a:latin typeface="Arial" pitchFamily="34" charset="0"/>
              <a:cs typeface="Arial" pitchFamily="34" charset="0"/>
            </a:endParaRPr>
          </a:p>
          <a:p>
            <a:pPr marL="342900" indent="-342900">
              <a:buFont typeface="Arial" pitchFamily="34" charset="0"/>
              <a:buChar char="•"/>
            </a:pPr>
            <a:r>
              <a:rPr lang="en-US" sz="2800" dirty="0" smtClean="0">
                <a:solidFill>
                  <a:schemeClr val="bg1"/>
                </a:solidFill>
                <a:latin typeface="Arial" pitchFamily="34" charset="0"/>
                <a:cs typeface="Arial" pitchFamily="34" charset="0"/>
              </a:rPr>
              <a:t>Kinship Needs Assessment completed within 5 days of contact with Kin</a:t>
            </a:r>
          </a:p>
          <a:p>
            <a:pPr marL="342900" indent="-342900">
              <a:buFont typeface="Arial" pitchFamily="34" charset="0"/>
              <a:buChar char="•"/>
            </a:pPr>
            <a:endParaRPr lang="en-US" sz="1000" dirty="0" smtClean="0">
              <a:solidFill>
                <a:schemeClr val="bg1"/>
              </a:solidFill>
              <a:latin typeface="Arial" pitchFamily="34" charset="0"/>
              <a:cs typeface="Arial" pitchFamily="34" charset="0"/>
            </a:endParaRPr>
          </a:p>
          <a:p>
            <a:pPr marL="342900" indent="-342900">
              <a:buFont typeface="Arial" pitchFamily="34" charset="0"/>
              <a:buChar char="•"/>
            </a:pPr>
            <a:r>
              <a:rPr lang="en-US" sz="2800" dirty="0" smtClean="0">
                <a:solidFill>
                  <a:schemeClr val="bg1"/>
                </a:solidFill>
                <a:latin typeface="Arial" pitchFamily="34" charset="0"/>
                <a:cs typeface="Arial" pitchFamily="34" charset="0"/>
              </a:rPr>
              <a:t>Supports may include:</a:t>
            </a:r>
          </a:p>
          <a:p>
            <a:pPr marL="800100" lvl="1" indent="-342900">
              <a:buFont typeface="Arial" pitchFamily="34" charset="0"/>
              <a:buChar char="•"/>
            </a:pPr>
            <a:r>
              <a:rPr lang="en-US" sz="2200" dirty="0" smtClean="0">
                <a:solidFill>
                  <a:schemeClr val="bg1"/>
                </a:solidFill>
                <a:latin typeface="Arial" pitchFamily="34" charset="0"/>
                <a:cs typeface="Arial" pitchFamily="34" charset="0"/>
              </a:rPr>
              <a:t>Clothing</a:t>
            </a:r>
          </a:p>
          <a:p>
            <a:pPr marL="800100" lvl="1" indent="-342900">
              <a:buFont typeface="Arial" pitchFamily="34" charset="0"/>
              <a:buChar char="•"/>
            </a:pPr>
            <a:r>
              <a:rPr lang="en-US" sz="2200" dirty="0" smtClean="0">
                <a:solidFill>
                  <a:schemeClr val="bg1"/>
                </a:solidFill>
                <a:latin typeface="Arial" pitchFamily="34" charset="0"/>
                <a:cs typeface="Arial" pitchFamily="34" charset="0"/>
              </a:rPr>
              <a:t>Baby Items</a:t>
            </a:r>
          </a:p>
          <a:p>
            <a:pPr marL="800100" lvl="1" indent="-342900">
              <a:buFont typeface="Arial" pitchFamily="34" charset="0"/>
              <a:buChar char="•"/>
            </a:pPr>
            <a:r>
              <a:rPr lang="en-US" sz="2200" dirty="0" smtClean="0">
                <a:solidFill>
                  <a:schemeClr val="bg1"/>
                </a:solidFill>
                <a:latin typeface="Arial" pitchFamily="34" charset="0"/>
                <a:cs typeface="Arial" pitchFamily="34" charset="0"/>
              </a:rPr>
              <a:t>Bedding</a:t>
            </a:r>
          </a:p>
          <a:p>
            <a:pPr marL="800100" lvl="1" indent="-342900">
              <a:buFont typeface="Arial" pitchFamily="34" charset="0"/>
              <a:buChar char="•"/>
            </a:pPr>
            <a:r>
              <a:rPr lang="en-US" sz="2200" dirty="0" smtClean="0">
                <a:solidFill>
                  <a:schemeClr val="bg1"/>
                </a:solidFill>
                <a:latin typeface="Arial" pitchFamily="34" charset="0"/>
                <a:cs typeface="Arial" pitchFamily="34" charset="0"/>
              </a:rPr>
              <a:t>Food </a:t>
            </a:r>
          </a:p>
          <a:p>
            <a:pPr marL="800100" lvl="1" indent="-342900">
              <a:buFont typeface="Arial" pitchFamily="34" charset="0"/>
              <a:buChar char="•"/>
            </a:pPr>
            <a:r>
              <a:rPr lang="en-US" sz="2200" dirty="0" smtClean="0">
                <a:solidFill>
                  <a:schemeClr val="bg1"/>
                </a:solidFill>
                <a:latin typeface="Arial" pitchFamily="34" charset="0"/>
                <a:cs typeface="Arial" pitchFamily="34" charset="0"/>
              </a:rPr>
              <a:t>Child Care</a:t>
            </a:r>
          </a:p>
          <a:p>
            <a:pPr marL="342900" indent="-342900">
              <a:buFont typeface="Arial" pitchFamily="34" charset="0"/>
              <a:buChar char="•"/>
            </a:pPr>
            <a:endParaRPr lang="en-US" sz="2800" dirty="0">
              <a:solidFill>
                <a:schemeClr val="bg1"/>
              </a:solidFill>
              <a:latin typeface="Arial" pitchFamily="34" charset="0"/>
              <a:cs typeface="Arial" pitchFamily="34" charset="0"/>
            </a:endParaRPr>
          </a:p>
        </p:txBody>
      </p:sp>
      <p:sp>
        <p:nvSpPr>
          <p:cNvPr id="5" name="TextBox 4"/>
          <p:cNvSpPr txBox="1"/>
          <p:nvPr/>
        </p:nvSpPr>
        <p:spPr>
          <a:xfrm>
            <a:off x="4953000" y="4572000"/>
            <a:ext cx="3810000" cy="2616101"/>
          </a:xfrm>
          <a:prstGeom prst="rect">
            <a:avLst/>
          </a:prstGeom>
          <a:noFill/>
        </p:spPr>
        <p:txBody>
          <a:bodyPr wrap="square" rtlCol="0">
            <a:spAutoFit/>
          </a:bodyPr>
          <a:lstStyle/>
          <a:p>
            <a:pPr marL="800100" lvl="1" indent="-342900">
              <a:buFont typeface="Arial" pitchFamily="34" charset="0"/>
              <a:buChar char="•"/>
            </a:pPr>
            <a:endParaRPr lang="en-US" sz="1000" dirty="0">
              <a:solidFill>
                <a:schemeClr val="bg1"/>
              </a:solidFill>
              <a:latin typeface="Arial" pitchFamily="34" charset="0"/>
              <a:cs typeface="Arial" pitchFamily="34" charset="0"/>
            </a:endParaRPr>
          </a:p>
          <a:p>
            <a:pPr marL="800100" lvl="1" indent="-342900">
              <a:buFont typeface="Arial" pitchFamily="34" charset="0"/>
              <a:buChar char="•"/>
            </a:pPr>
            <a:r>
              <a:rPr lang="en-US" sz="2200" dirty="0" smtClean="0">
                <a:solidFill>
                  <a:schemeClr val="bg1"/>
                </a:solidFill>
                <a:latin typeface="Arial" pitchFamily="34" charset="0"/>
                <a:cs typeface="Arial" pitchFamily="34" charset="0"/>
              </a:rPr>
              <a:t>Rent/Utility Assistance</a:t>
            </a:r>
          </a:p>
          <a:p>
            <a:pPr marL="800100" lvl="1" indent="-342900">
              <a:buFont typeface="Arial" pitchFamily="34" charset="0"/>
              <a:buChar char="•"/>
            </a:pPr>
            <a:r>
              <a:rPr lang="en-US" sz="2200" dirty="0" smtClean="0">
                <a:solidFill>
                  <a:schemeClr val="bg1"/>
                </a:solidFill>
                <a:latin typeface="Arial" pitchFamily="34" charset="0"/>
                <a:cs typeface="Arial" pitchFamily="34" charset="0"/>
              </a:rPr>
              <a:t>Transportation</a:t>
            </a:r>
          </a:p>
          <a:p>
            <a:pPr marL="800100" lvl="1" indent="-342900">
              <a:buFont typeface="Arial" pitchFamily="34" charset="0"/>
              <a:buChar char="•"/>
            </a:pPr>
            <a:r>
              <a:rPr lang="en-US" sz="2200" dirty="0" smtClean="0">
                <a:solidFill>
                  <a:schemeClr val="bg1"/>
                </a:solidFill>
                <a:latin typeface="Arial" pitchFamily="34" charset="0"/>
                <a:cs typeface="Arial" pitchFamily="34" charset="0"/>
              </a:rPr>
              <a:t>Training</a:t>
            </a:r>
          </a:p>
          <a:p>
            <a:pPr marL="800100" lvl="1" indent="-342900">
              <a:buFont typeface="Arial" pitchFamily="34" charset="0"/>
              <a:buChar char="•"/>
            </a:pPr>
            <a:r>
              <a:rPr lang="en-US" sz="2200" dirty="0" smtClean="0">
                <a:solidFill>
                  <a:schemeClr val="bg1"/>
                </a:solidFill>
                <a:latin typeface="Arial" pitchFamily="34" charset="0"/>
                <a:cs typeface="Arial" pitchFamily="34" charset="0"/>
              </a:rPr>
              <a:t>Advocacy</a:t>
            </a:r>
          </a:p>
          <a:p>
            <a:pPr marL="800100" lvl="1" indent="-342900">
              <a:buFont typeface="Arial" pitchFamily="34" charset="0"/>
              <a:buChar char="•"/>
            </a:pPr>
            <a:r>
              <a:rPr lang="en-US" sz="2200" dirty="0" smtClean="0">
                <a:solidFill>
                  <a:schemeClr val="bg1"/>
                </a:solidFill>
                <a:latin typeface="Arial" pitchFamily="34" charset="0"/>
                <a:cs typeface="Arial" pitchFamily="34" charset="0"/>
              </a:rPr>
              <a:t>Referral to Community Resources </a:t>
            </a:r>
          </a:p>
          <a:p>
            <a:pPr marL="800100" lvl="1" indent="-342900">
              <a:buFont typeface="Arial" pitchFamily="34" charset="0"/>
              <a:buChar char="•"/>
            </a:pPr>
            <a:endParaRPr lang="en-US" sz="22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31720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fontScale="90000"/>
          </a:bodyPr>
          <a:lstStyle/>
          <a:p>
            <a:r>
              <a:rPr lang="en-US" sz="5400" dirty="0" smtClean="0">
                <a:solidFill>
                  <a:schemeClr val="bg1"/>
                </a:solidFill>
              </a:rPr>
              <a:t>Kinship Supports</a:t>
            </a:r>
            <a:br>
              <a:rPr lang="en-US" sz="5400" dirty="0" smtClean="0">
                <a:solidFill>
                  <a:schemeClr val="bg1"/>
                </a:solidFill>
              </a:rPr>
            </a:br>
            <a:r>
              <a:rPr lang="en-US" sz="5400" dirty="0" smtClean="0">
                <a:solidFill>
                  <a:schemeClr val="bg1"/>
                </a:solidFill>
              </a:rPr>
              <a:t>Desired Outcomes</a:t>
            </a:r>
            <a:endParaRPr lang="en-US" sz="4000" dirty="0">
              <a:solidFill>
                <a:schemeClr val="bg1"/>
              </a:solidFill>
            </a:endParaRPr>
          </a:p>
        </p:txBody>
      </p:sp>
      <p:sp>
        <p:nvSpPr>
          <p:cNvPr id="4" name="TextBox 3"/>
          <p:cNvSpPr txBox="1"/>
          <p:nvPr/>
        </p:nvSpPr>
        <p:spPr>
          <a:xfrm>
            <a:off x="457201" y="1828800"/>
            <a:ext cx="8077200" cy="4585871"/>
          </a:xfrm>
          <a:prstGeom prst="rect">
            <a:avLst/>
          </a:prstGeom>
          <a:noFill/>
        </p:spPr>
        <p:txBody>
          <a:bodyPr wrap="square" rtlCol="0">
            <a:spAutoFit/>
          </a:bodyPr>
          <a:lstStyle/>
          <a:p>
            <a:pPr marL="800100" lvl="1" indent="-342900">
              <a:buFont typeface="Arial" pitchFamily="34" charset="0"/>
              <a:buChar char="•"/>
            </a:pPr>
            <a:endParaRPr lang="en-US" sz="1000" dirty="0">
              <a:solidFill>
                <a:schemeClr val="bg1"/>
              </a:solidFill>
              <a:latin typeface="Arial" pitchFamily="34" charset="0"/>
              <a:cs typeface="Arial" pitchFamily="34" charset="0"/>
            </a:endParaRPr>
          </a:p>
          <a:p>
            <a:pPr marL="457200" lvl="0" indent="-457200">
              <a:buFont typeface="Arial" pitchFamily="34" charset="0"/>
              <a:buChar char="•"/>
            </a:pPr>
            <a:r>
              <a:rPr lang="en-US" sz="2800" dirty="0">
                <a:solidFill>
                  <a:schemeClr val="bg1"/>
                </a:solidFill>
              </a:rPr>
              <a:t>Increase the likelihood that kinship placements occur for children/youth removed from their </a:t>
            </a:r>
            <a:r>
              <a:rPr lang="en-US" sz="2800" dirty="0" smtClean="0">
                <a:solidFill>
                  <a:schemeClr val="bg1"/>
                </a:solidFill>
              </a:rPr>
              <a:t>homes,</a:t>
            </a:r>
          </a:p>
          <a:p>
            <a:pPr marL="457200" lvl="0" indent="-457200">
              <a:buFont typeface="Arial" pitchFamily="34" charset="0"/>
              <a:buChar char="•"/>
            </a:pPr>
            <a:endParaRPr lang="en-US" sz="1000" dirty="0" smtClean="0">
              <a:solidFill>
                <a:schemeClr val="bg1"/>
              </a:solidFill>
            </a:endParaRPr>
          </a:p>
          <a:p>
            <a:pPr marL="457200" lvl="0" indent="-457200">
              <a:buFont typeface="Arial" pitchFamily="34" charset="0"/>
              <a:buChar char="•"/>
            </a:pPr>
            <a:r>
              <a:rPr lang="en-US" sz="2800" dirty="0" smtClean="0">
                <a:solidFill>
                  <a:schemeClr val="bg1"/>
                </a:solidFill>
              </a:rPr>
              <a:t>Decrease </a:t>
            </a:r>
            <a:r>
              <a:rPr lang="en-US" sz="2800" dirty="0">
                <a:solidFill>
                  <a:schemeClr val="bg1"/>
                </a:solidFill>
              </a:rPr>
              <a:t>in </a:t>
            </a:r>
            <a:r>
              <a:rPr lang="en-US" sz="2800" dirty="0" smtClean="0">
                <a:solidFill>
                  <a:schemeClr val="bg1"/>
                </a:solidFill>
              </a:rPr>
              <a:t>length </a:t>
            </a:r>
            <a:r>
              <a:rPr lang="en-US" sz="2800" dirty="0">
                <a:solidFill>
                  <a:schemeClr val="bg1"/>
                </a:solidFill>
              </a:rPr>
              <a:t>of </a:t>
            </a:r>
            <a:r>
              <a:rPr lang="en-US" sz="2800" dirty="0" smtClean="0">
                <a:solidFill>
                  <a:schemeClr val="bg1"/>
                </a:solidFill>
              </a:rPr>
              <a:t>stay, </a:t>
            </a:r>
          </a:p>
          <a:p>
            <a:pPr marL="457200" lvl="0" indent="-457200">
              <a:buFont typeface="Arial" pitchFamily="34" charset="0"/>
              <a:buChar char="•"/>
            </a:pPr>
            <a:endParaRPr lang="en-US" sz="1000" dirty="0" smtClean="0">
              <a:solidFill>
                <a:schemeClr val="bg1"/>
              </a:solidFill>
            </a:endParaRPr>
          </a:p>
          <a:p>
            <a:pPr marL="457200" lvl="0" indent="-457200">
              <a:buFont typeface="Arial" pitchFamily="34" charset="0"/>
              <a:buChar char="•"/>
            </a:pPr>
            <a:r>
              <a:rPr lang="en-US" sz="2800" dirty="0" smtClean="0">
                <a:solidFill>
                  <a:schemeClr val="bg1"/>
                </a:solidFill>
              </a:rPr>
              <a:t>Increase </a:t>
            </a:r>
            <a:r>
              <a:rPr lang="en-US" sz="2800" dirty="0">
                <a:solidFill>
                  <a:schemeClr val="bg1"/>
                </a:solidFill>
              </a:rPr>
              <a:t>the likelihood that children/youth removed from their home achieve safe permanency through kinship </a:t>
            </a:r>
            <a:r>
              <a:rPr lang="en-US" sz="2800" dirty="0" smtClean="0">
                <a:solidFill>
                  <a:schemeClr val="bg1"/>
                </a:solidFill>
              </a:rPr>
              <a:t>guardianship, and </a:t>
            </a:r>
          </a:p>
          <a:p>
            <a:pPr marL="457200" lvl="0" indent="-457200">
              <a:buFont typeface="Arial" pitchFamily="34" charset="0"/>
              <a:buChar char="•"/>
            </a:pPr>
            <a:endParaRPr lang="en-US" sz="1000" dirty="0" smtClean="0">
              <a:solidFill>
                <a:schemeClr val="bg1"/>
              </a:solidFill>
            </a:endParaRPr>
          </a:p>
          <a:p>
            <a:pPr marL="457200" lvl="0" indent="-457200">
              <a:buFont typeface="Arial" pitchFamily="34" charset="0"/>
              <a:buChar char="•"/>
            </a:pPr>
            <a:r>
              <a:rPr lang="en-US" sz="2800" dirty="0" smtClean="0">
                <a:solidFill>
                  <a:schemeClr val="bg1"/>
                </a:solidFill>
              </a:rPr>
              <a:t>Increase </a:t>
            </a:r>
            <a:r>
              <a:rPr lang="en-US" sz="2800" dirty="0">
                <a:solidFill>
                  <a:schemeClr val="bg1"/>
                </a:solidFill>
              </a:rPr>
              <a:t>in stability in out-of-home care.</a:t>
            </a:r>
          </a:p>
          <a:p>
            <a:pPr marL="342900" indent="-342900">
              <a:buFont typeface="Arial" pitchFamily="34" charset="0"/>
              <a:buChar char="•"/>
            </a:pPr>
            <a:endParaRPr lang="en-US"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83237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a:bodyPr>
          <a:lstStyle/>
          <a:p>
            <a:r>
              <a:rPr lang="en-US" sz="5400" dirty="0" smtClean="0">
                <a:solidFill>
                  <a:schemeClr val="bg1"/>
                </a:solidFill>
              </a:rPr>
              <a:t>Trauma Informed Assessment</a:t>
            </a:r>
            <a:endParaRPr lang="en-US" sz="4000" dirty="0">
              <a:solidFill>
                <a:schemeClr val="bg1"/>
              </a:solidFill>
            </a:endParaRPr>
          </a:p>
        </p:txBody>
      </p:sp>
      <p:grpSp>
        <p:nvGrpSpPr>
          <p:cNvPr id="5" name="Group 4"/>
          <p:cNvGrpSpPr/>
          <p:nvPr/>
        </p:nvGrpSpPr>
        <p:grpSpPr>
          <a:xfrm>
            <a:off x="2667000" y="4367150"/>
            <a:ext cx="3988904" cy="2345070"/>
            <a:chOff x="3124200" y="2072695"/>
            <a:chExt cx="5257800" cy="3760546"/>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690" t="7948" b="2672"/>
            <a:stretch/>
          </p:blipFill>
          <p:spPr>
            <a:xfrm>
              <a:off x="3124200" y="2072695"/>
              <a:ext cx="5257800" cy="3760546"/>
            </a:xfrm>
            <a:prstGeom prst="rect">
              <a:avLst/>
            </a:prstGeom>
          </p:spPr>
        </p:pic>
        <p:sp>
          <p:nvSpPr>
            <p:cNvPr id="4" name="Rectangle 3"/>
            <p:cNvSpPr/>
            <p:nvPr/>
          </p:nvSpPr>
          <p:spPr>
            <a:xfrm>
              <a:off x="3124200" y="2072695"/>
              <a:ext cx="1447800" cy="594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443769" y="1828800"/>
            <a:ext cx="8319231" cy="2554545"/>
          </a:xfrm>
          <a:prstGeom prst="rect">
            <a:avLst/>
          </a:prstGeom>
          <a:noFill/>
        </p:spPr>
        <p:txBody>
          <a:bodyPr wrap="square" rtlCol="0">
            <a:spAutoFit/>
          </a:bodyPr>
          <a:lstStyle/>
          <a:p>
            <a:pPr marL="800100" lvl="1" indent="-342900">
              <a:buFont typeface="Arial" pitchFamily="34" charset="0"/>
              <a:buChar char="•"/>
            </a:pPr>
            <a:endParaRPr lang="en-US" sz="1000" dirty="0">
              <a:solidFill>
                <a:schemeClr val="bg1"/>
              </a:solidFill>
              <a:latin typeface="Arial" pitchFamily="34" charset="0"/>
              <a:cs typeface="Arial" pitchFamily="34" charset="0"/>
            </a:endParaRPr>
          </a:p>
          <a:p>
            <a:pPr marL="342900" indent="-342900">
              <a:buFont typeface="Arial" pitchFamily="34" charset="0"/>
              <a:buChar char="•"/>
            </a:pPr>
            <a:r>
              <a:rPr lang="en-US" sz="2800" dirty="0" smtClean="0">
                <a:solidFill>
                  <a:schemeClr val="bg1"/>
                </a:solidFill>
                <a:latin typeface="+mj-lt"/>
              </a:rPr>
              <a:t>All children and youth with an open case will receive a Trauma Screening. </a:t>
            </a:r>
          </a:p>
          <a:p>
            <a:pPr marL="342900" indent="-342900">
              <a:buFont typeface="Arial" pitchFamily="34" charset="0"/>
              <a:buChar char="•"/>
            </a:pPr>
            <a:endParaRPr lang="en-US" sz="1000" dirty="0">
              <a:solidFill>
                <a:schemeClr val="bg1"/>
              </a:solidFill>
              <a:latin typeface="+mj-lt"/>
            </a:endParaRPr>
          </a:p>
          <a:p>
            <a:pPr marL="342900" indent="-342900">
              <a:buFont typeface="Arial" pitchFamily="34" charset="0"/>
              <a:buChar char="•"/>
            </a:pPr>
            <a:r>
              <a:rPr lang="en-US" sz="2800" dirty="0" smtClean="0">
                <a:solidFill>
                  <a:schemeClr val="bg1"/>
                </a:solidFill>
              </a:rPr>
              <a:t>A </a:t>
            </a:r>
            <a:r>
              <a:rPr lang="en-US" sz="2800" dirty="0">
                <a:solidFill>
                  <a:schemeClr val="bg1"/>
                </a:solidFill>
              </a:rPr>
              <a:t>trauma informed assessment will occur for those children and youth who have screened positive for trauma impacting their functioning</a:t>
            </a:r>
            <a:endParaRPr lang="en-US" sz="2800" dirty="0">
              <a:solidFill>
                <a:schemeClr val="bg1"/>
              </a:solidFill>
              <a:latin typeface="+mj-lt"/>
              <a:cs typeface="Arial" pitchFamily="34" charset="0"/>
            </a:endParaRPr>
          </a:p>
        </p:txBody>
      </p:sp>
    </p:spTree>
    <p:extLst>
      <p:ext uri="{BB962C8B-B14F-4D97-AF65-F5344CB8AC3E}">
        <p14:creationId xmlns:p14="http://schemas.microsoft.com/office/powerpoint/2010/main" val="644666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fontScale="90000"/>
          </a:bodyPr>
          <a:lstStyle/>
          <a:p>
            <a:r>
              <a:rPr lang="en-US" sz="5400" dirty="0" smtClean="0">
                <a:solidFill>
                  <a:schemeClr val="bg1"/>
                </a:solidFill>
              </a:rPr>
              <a:t>Trauma Informed Assessment</a:t>
            </a:r>
            <a:br>
              <a:rPr lang="en-US" sz="5400" dirty="0" smtClean="0">
                <a:solidFill>
                  <a:schemeClr val="bg1"/>
                </a:solidFill>
              </a:rPr>
            </a:br>
            <a:r>
              <a:rPr lang="en-US" sz="5400" dirty="0" smtClean="0">
                <a:solidFill>
                  <a:schemeClr val="bg1"/>
                </a:solidFill>
              </a:rPr>
              <a:t>Desired Outcomes</a:t>
            </a:r>
            <a:endParaRPr lang="en-US" sz="4000" dirty="0">
              <a:solidFill>
                <a:schemeClr val="bg1"/>
              </a:solidFill>
            </a:endParaRPr>
          </a:p>
        </p:txBody>
      </p:sp>
      <p:sp>
        <p:nvSpPr>
          <p:cNvPr id="6" name="TextBox 5"/>
          <p:cNvSpPr txBox="1"/>
          <p:nvPr/>
        </p:nvSpPr>
        <p:spPr>
          <a:xfrm>
            <a:off x="443769" y="1923395"/>
            <a:ext cx="8547831" cy="5139869"/>
          </a:xfrm>
          <a:prstGeom prst="rect">
            <a:avLst/>
          </a:prstGeom>
          <a:noFill/>
        </p:spPr>
        <p:txBody>
          <a:bodyPr wrap="square" rtlCol="0">
            <a:spAutoFit/>
          </a:bodyPr>
          <a:lstStyle/>
          <a:p>
            <a:pPr marL="342900" lvl="0" indent="-342900">
              <a:buFont typeface="Arial" pitchFamily="34" charset="0"/>
              <a:buChar char="•"/>
            </a:pPr>
            <a:r>
              <a:rPr lang="en-US" sz="2400" dirty="0" smtClean="0">
                <a:solidFill>
                  <a:schemeClr val="bg1"/>
                </a:solidFill>
              </a:rPr>
              <a:t>Identification </a:t>
            </a:r>
            <a:r>
              <a:rPr lang="en-US" sz="2400" dirty="0">
                <a:solidFill>
                  <a:schemeClr val="bg1"/>
                </a:solidFill>
              </a:rPr>
              <a:t>of children and youth where trauma is negatively impacting their </a:t>
            </a:r>
            <a:r>
              <a:rPr lang="en-US" sz="2400" dirty="0" smtClean="0">
                <a:solidFill>
                  <a:schemeClr val="bg1"/>
                </a:solidFill>
              </a:rPr>
              <a:t>lives,</a:t>
            </a:r>
          </a:p>
          <a:p>
            <a:pPr marL="342900" lvl="0" indent="-342900">
              <a:buFont typeface="Arial" pitchFamily="34" charset="0"/>
              <a:buChar char="•"/>
            </a:pPr>
            <a:endParaRPr lang="en-US" sz="1000" dirty="0" smtClean="0">
              <a:solidFill>
                <a:schemeClr val="bg1"/>
              </a:solidFill>
            </a:endParaRPr>
          </a:p>
          <a:p>
            <a:pPr marL="342900" lvl="0" indent="-342900">
              <a:buFont typeface="Arial" pitchFamily="34" charset="0"/>
              <a:buChar char="•"/>
            </a:pPr>
            <a:r>
              <a:rPr lang="en-US" sz="2400" dirty="0" smtClean="0">
                <a:solidFill>
                  <a:schemeClr val="bg1"/>
                </a:solidFill>
              </a:rPr>
              <a:t>Appropriate </a:t>
            </a:r>
            <a:r>
              <a:rPr lang="en-US" sz="2400" dirty="0">
                <a:solidFill>
                  <a:schemeClr val="bg1"/>
                </a:solidFill>
              </a:rPr>
              <a:t>referral for trauma-informed </a:t>
            </a:r>
            <a:r>
              <a:rPr lang="en-US" sz="2400" dirty="0" smtClean="0">
                <a:solidFill>
                  <a:schemeClr val="bg1"/>
                </a:solidFill>
              </a:rPr>
              <a:t>treatment,</a:t>
            </a:r>
          </a:p>
          <a:p>
            <a:pPr marL="342900" lvl="0" indent="-342900">
              <a:buFont typeface="Arial" pitchFamily="34" charset="0"/>
              <a:buChar char="•"/>
            </a:pPr>
            <a:endParaRPr lang="en-US" sz="1000" dirty="0" smtClean="0">
              <a:solidFill>
                <a:schemeClr val="bg1"/>
              </a:solidFill>
            </a:endParaRPr>
          </a:p>
          <a:p>
            <a:pPr marL="342900" lvl="0" indent="-342900">
              <a:buFont typeface="Arial" pitchFamily="34" charset="0"/>
              <a:buChar char="•"/>
            </a:pPr>
            <a:r>
              <a:rPr lang="en-US" sz="2400" dirty="0" smtClean="0">
                <a:solidFill>
                  <a:schemeClr val="bg1"/>
                </a:solidFill>
              </a:rPr>
              <a:t>Decrease </a:t>
            </a:r>
            <a:r>
              <a:rPr lang="en-US" sz="2400" dirty="0">
                <a:solidFill>
                  <a:schemeClr val="bg1"/>
                </a:solidFill>
              </a:rPr>
              <a:t>in over-reliance on psychotropic medications for children and youth in out-of-home </a:t>
            </a:r>
            <a:r>
              <a:rPr lang="en-US" sz="2400" dirty="0" smtClean="0">
                <a:solidFill>
                  <a:schemeClr val="bg1"/>
                </a:solidFill>
              </a:rPr>
              <a:t>care, </a:t>
            </a:r>
          </a:p>
          <a:p>
            <a:pPr marL="342900" lvl="0" indent="-342900">
              <a:buFont typeface="Arial" pitchFamily="34" charset="0"/>
              <a:buChar char="•"/>
            </a:pPr>
            <a:endParaRPr lang="en-US" sz="1000" dirty="0" smtClean="0">
              <a:solidFill>
                <a:schemeClr val="bg1"/>
              </a:solidFill>
            </a:endParaRPr>
          </a:p>
          <a:p>
            <a:pPr marL="342900" lvl="0" indent="-342900">
              <a:buFont typeface="Arial" pitchFamily="34" charset="0"/>
              <a:buChar char="•"/>
            </a:pPr>
            <a:r>
              <a:rPr lang="en-US" sz="2400" dirty="0" smtClean="0">
                <a:solidFill>
                  <a:schemeClr val="bg1"/>
                </a:solidFill>
              </a:rPr>
              <a:t>Decrease </a:t>
            </a:r>
            <a:r>
              <a:rPr lang="en-US" sz="2400" dirty="0">
                <a:solidFill>
                  <a:schemeClr val="bg1"/>
                </a:solidFill>
              </a:rPr>
              <a:t>in the likelihood that children/youth requiring placement are placed in congregate </a:t>
            </a:r>
            <a:r>
              <a:rPr lang="en-US" sz="2400" dirty="0" smtClean="0">
                <a:solidFill>
                  <a:schemeClr val="bg1"/>
                </a:solidFill>
              </a:rPr>
              <a:t>care, </a:t>
            </a:r>
          </a:p>
          <a:p>
            <a:pPr marL="342900" lvl="0" indent="-342900">
              <a:buFont typeface="Arial" pitchFamily="34" charset="0"/>
              <a:buChar char="•"/>
            </a:pPr>
            <a:endParaRPr lang="en-US" sz="1000" dirty="0" smtClean="0">
              <a:solidFill>
                <a:schemeClr val="bg1"/>
              </a:solidFill>
            </a:endParaRPr>
          </a:p>
          <a:p>
            <a:pPr marL="342900" lvl="0" indent="-342900">
              <a:buFont typeface="Arial" pitchFamily="34" charset="0"/>
              <a:buChar char="•"/>
            </a:pPr>
            <a:r>
              <a:rPr lang="en-US" sz="2400" dirty="0" smtClean="0">
                <a:solidFill>
                  <a:schemeClr val="bg1"/>
                </a:solidFill>
              </a:rPr>
              <a:t>Increase </a:t>
            </a:r>
            <a:r>
              <a:rPr lang="en-US" sz="2400" dirty="0">
                <a:solidFill>
                  <a:schemeClr val="bg1"/>
                </a:solidFill>
              </a:rPr>
              <a:t>in the likelihood that children/youth removed from their home achieve safe permanency through </a:t>
            </a:r>
            <a:r>
              <a:rPr lang="en-US" sz="2400" dirty="0" smtClean="0">
                <a:solidFill>
                  <a:schemeClr val="bg1"/>
                </a:solidFill>
              </a:rPr>
              <a:t>reunification, and</a:t>
            </a:r>
          </a:p>
          <a:p>
            <a:pPr marL="342900" lvl="0" indent="-342900">
              <a:buFont typeface="Arial" pitchFamily="34" charset="0"/>
              <a:buChar char="•"/>
            </a:pPr>
            <a:endParaRPr lang="en-US" sz="1000" dirty="0" smtClean="0">
              <a:solidFill>
                <a:schemeClr val="bg1"/>
              </a:solidFill>
            </a:endParaRPr>
          </a:p>
          <a:p>
            <a:pPr marL="342900" lvl="0" indent="-342900">
              <a:buFont typeface="Arial" pitchFamily="34" charset="0"/>
              <a:buChar char="•"/>
            </a:pPr>
            <a:r>
              <a:rPr lang="en-US" sz="2400" dirty="0" smtClean="0">
                <a:solidFill>
                  <a:schemeClr val="bg1"/>
                </a:solidFill>
              </a:rPr>
              <a:t>Improvement </a:t>
            </a:r>
            <a:r>
              <a:rPr lang="en-US" sz="2400" dirty="0">
                <a:solidFill>
                  <a:schemeClr val="bg1"/>
                </a:solidFill>
              </a:rPr>
              <a:t>in child/youth functioning.</a:t>
            </a:r>
          </a:p>
          <a:p>
            <a:pPr marL="342900" indent="-342900">
              <a:buFont typeface="Arial" pitchFamily="34" charset="0"/>
              <a:buChar char="•"/>
            </a:pPr>
            <a:endParaRPr lang="en-US"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19920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a:bodyPr>
          <a:lstStyle/>
          <a:p>
            <a:r>
              <a:rPr lang="en-US" sz="5400" dirty="0" smtClean="0">
                <a:solidFill>
                  <a:schemeClr val="bg1"/>
                </a:solidFill>
              </a:rPr>
              <a:t>Trauma Informed Treatment</a:t>
            </a:r>
            <a:endParaRPr lang="en-US" sz="4000" dirty="0">
              <a:solidFill>
                <a:schemeClr val="bg1"/>
              </a:solidFill>
            </a:endParaRPr>
          </a:p>
        </p:txBody>
      </p:sp>
      <p:sp>
        <p:nvSpPr>
          <p:cNvPr id="6" name="TextBox 5"/>
          <p:cNvSpPr txBox="1"/>
          <p:nvPr/>
        </p:nvSpPr>
        <p:spPr>
          <a:xfrm>
            <a:off x="443769" y="1828800"/>
            <a:ext cx="8319231" cy="4832092"/>
          </a:xfrm>
          <a:prstGeom prst="rect">
            <a:avLst/>
          </a:prstGeom>
          <a:noFill/>
        </p:spPr>
        <p:txBody>
          <a:bodyPr wrap="square" rtlCol="0">
            <a:spAutoFit/>
          </a:bodyPr>
          <a:lstStyle/>
          <a:p>
            <a:pPr marL="800100" lvl="1" indent="-342900">
              <a:buFont typeface="Arial" pitchFamily="34" charset="0"/>
              <a:buChar char="•"/>
            </a:pPr>
            <a:endParaRPr lang="en-US" sz="1000" dirty="0">
              <a:solidFill>
                <a:schemeClr val="bg1"/>
              </a:solidFill>
              <a:latin typeface="Arial" pitchFamily="34" charset="0"/>
              <a:cs typeface="Arial" pitchFamily="34" charset="0"/>
            </a:endParaRPr>
          </a:p>
          <a:p>
            <a:pPr marL="342900" indent="-342900">
              <a:buFont typeface="Arial" pitchFamily="34" charset="0"/>
              <a:buChar char="•"/>
            </a:pPr>
            <a:r>
              <a:rPr lang="en-US" sz="2400" dirty="0">
                <a:solidFill>
                  <a:schemeClr val="bg1"/>
                </a:solidFill>
              </a:rPr>
              <a:t>Trauma-informed treatment will occur after a trauma-informed assessment indicates trauma is present and the child/youth has been impacted by it. </a:t>
            </a:r>
            <a:endParaRPr lang="en-US" sz="2400" dirty="0" smtClean="0">
              <a:solidFill>
                <a:schemeClr val="bg1"/>
              </a:solidFill>
            </a:endParaRPr>
          </a:p>
          <a:p>
            <a:pPr marL="342900" indent="-342900">
              <a:buFont typeface="Arial" pitchFamily="34" charset="0"/>
              <a:buChar char="•"/>
            </a:pPr>
            <a:endParaRPr lang="en-US" sz="1000" dirty="0" smtClean="0">
              <a:solidFill>
                <a:schemeClr val="bg1"/>
              </a:solidFill>
            </a:endParaRPr>
          </a:p>
          <a:p>
            <a:pPr marL="342900" lvl="0" indent="-342900">
              <a:buFont typeface="Arial" pitchFamily="34" charset="0"/>
              <a:buChar char="•"/>
            </a:pPr>
            <a:r>
              <a:rPr lang="en-US" sz="2400" dirty="0">
                <a:solidFill>
                  <a:schemeClr val="bg1"/>
                </a:solidFill>
              </a:rPr>
              <a:t>A referral for trauma-informed treatment will be made to the Medicaid approved behavioral health provider for children and youth that are Medicaid eligible.  For children and youth who are not Medicaid eligible, the referral will </a:t>
            </a:r>
            <a:endParaRPr lang="en-US" sz="2400" dirty="0" smtClean="0">
              <a:solidFill>
                <a:schemeClr val="bg1"/>
              </a:solidFill>
            </a:endParaRPr>
          </a:p>
          <a:p>
            <a:pPr marL="347472" lvl="0"/>
            <a:r>
              <a:rPr lang="en-US" sz="2400" dirty="0" smtClean="0">
                <a:solidFill>
                  <a:schemeClr val="bg1"/>
                </a:solidFill>
              </a:rPr>
              <a:t>be </a:t>
            </a:r>
            <a:r>
              <a:rPr lang="en-US" sz="2400" dirty="0">
                <a:solidFill>
                  <a:schemeClr val="bg1"/>
                </a:solidFill>
              </a:rPr>
              <a:t>made either to the community </a:t>
            </a:r>
            <a:r>
              <a:rPr lang="en-US" sz="2400" dirty="0" smtClean="0">
                <a:solidFill>
                  <a:schemeClr val="bg1"/>
                </a:solidFill>
              </a:rPr>
              <a:t>mental</a:t>
            </a:r>
          </a:p>
          <a:p>
            <a:pPr marL="347472" lvl="0"/>
            <a:r>
              <a:rPr lang="en-US" sz="2400" dirty="0" smtClean="0">
                <a:solidFill>
                  <a:schemeClr val="bg1"/>
                </a:solidFill>
              </a:rPr>
              <a:t>health </a:t>
            </a:r>
            <a:r>
              <a:rPr lang="en-US" sz="2400" dirty="0">
                <a:solidFill>
                  <a:schemeClr val="bg1"/>
                </a:solidFill>
              </a:rPr>
              <a:t>center or other qualified provider </a:t>
            </a:r>
            <a:endParaRPr lang="en-US" sz="2400" dirty="0" smtClean="0">
              <a:solidFill>
                <a:schemeClr val="bg1"/>
              </a:solidFill>
            </a:endParaRPr>
          </a:p>
          <a:p>
            <a:pPr marL="347472" lvl="0"/>
            <a:r>
              <a:rPr lang="en-US" sz="2400" dirty="0" smtClean="0">
                <a:solidFill>
                  <a:schemeClr val="bg1"/>
                </a:solidFill>
              </a:rPr>
              <a:t>identified </a:t>
            </a:r>
            <a:r>
              <a:rPr lang="en-US" sz="2400" dirty="0">
                <a:solidFill>
                  <a:schemeClr val="bg1"/>
                </a:solidFill>
              </a:rPr>
              <a:t>by the county department to </a:t>
            </a:r>
            <a:endParaRPr lang="en-US" sz="2400" dirty="0" smtClean="0">
              <a:solidFill>
                <a:schemeClr val="bg1"/>
              </a:solidFill>
            </a:endParaRPr>
          </a:p>
          <a:p>
            <a:pPr marL="347472" lvl="0"/>
            <a:r>
              <a:rPr lang="en-US" sz="2400" dirty="0" smtClean="0">
                <a:solidFill>
                  <a:schemeClr val="bg1"/>
                </a:solidFill>
              </a:rPr>
              <a:t>provide </a:t>
            </a:r>
            <a:r>
              <a:rPr lang="en-US" sz="2400" dirty="0">
                <a:solidFill>
                  <a:schemeClr val="bg1"/>
                </a:solidFill>
              </a:rPr>
              <a:t>trauma-informed treatment. </a:t>
            </a:r>
          </a:p>
          <a:p>
            <a:pPr marL="342900" indent="-342900">
              <a:buFont typeface="Arial" pitchFamily="34" charset="0"/>
              <a:buChar char="•"/>
            </a:pPr>
            <a:endParaRPr lang="en-US" sz="2400" dirty="0">
              <a:solidFill>
                <a:schemeClr val="bg1"/>
              </a:solidFill>
              <a:latin typeface="Arial" pitchFamily="34" charset="0"/>
              <a:cs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572000"/>
            <a:ext cx="2380953" cy="1914286"/>
          </a:xfrm>
          <a:prstGeom prst="rect">
            <a:avLst/>
          </a:prstGeom>
        </p:spPr>
      </p:pic>
    </p:spTree>
    <p:extLst>
      <p:ext uri="{BB962C8B-B14F-4D97-AF65-F5344CB8AC3E}">
        <p14:creationId xmlns:p14="http://schemas.microsoft.com/office/powerpoint/2010/main" val="465777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fontScale="90000"/>
          </a:bodyPr>
          <a:lstStyle/>
          <a:p>
            <a:r>
              <a:rPr lang="en-US" sz="5400" dirty="0" smtClean="0">
                <a:solidFill>
                  <a:schemeClr val="bg1"/>
                </a:solidFill>
              </a:rPr>
              <a:t>Trauma Informed Treatment</a:t>
            </a:r>
            <a:br>
              <a:rPr lang="en-US" sz="5400" dirty="0" smtClean="0">
                <a:solidFill>
                  <a:schemeClr val="bg1"/>
                </a:solidFill>
              </a:rPr>
            </a:br>
            <a:r>
              <a:rPr lang="en-US" sz="5400" dirty="0" smtClean="0">
                <a:solidFill>
                  <a:schemeClr val="bg1"/>
                </a:solidFill>
              </a:rPr>
              <a:t>Desired Outcomes</a:t>
            </a:r>
            <a:endParaRPr lang="en-US" sz="4000" dirty="0">
              <a:solidFill>
                <a:schemeClr val="bg1"/>
              </a:solidFill>
            </a:endParaRPr>
          </a:p>
        </p:txBody>
      </p:sp>
      <p:sp>
        <p:nvSpPr>
          <p:cNvPr id="6" name="TextBox 5"/>
          <p:cNvSpPr txBox="1"/>
          <p:nvPr/>
        </p:nvSpPr>
        <p:spPr>
          <a:xfrm>
            <a:off x="443769" y="1828800"/>
            <a:ext cx="8319231" cy="4093428"/>
          </a:xfrm>
          <a:prstGeom prst="rect">
            <a:avLst/>
          </a:prstGeom>
          <a:noFill/>
        </p:spPr>
        <p:txBody>
          <a:bodyPr wrap="square" rtlCol="0">
            <a:spAutoFit/>
          </a:bodyPr>
          <a:lstStyle/>
          <a:p>
            <a:pPr marL="800100" lvl="1" indent="-342900">
              <a:buFont typeface="Arial" pitchFamily="34" charset="0"/>
              <a:buChar char="•"/>
            </a:pPr>
            <a:endParaRPr lang="en-US" sz="1000" dirty="0">
              <a:solidFill>
                <a:schemeClr val="bg1"/>
              </a:solidFill>
              <a:latin typeface="Arial" pitchFamily="34" charset="0"/>
              <a:cs typeface="Arial" pitchFamily="34" charset="0"/>
            </a:endParaRPr>
          </a:p>
          <a:p>
            <a:pPr marL="342900" lvl="0" indent="-342900">
              <a:buFont typeface="Arial" pitchFamily="34" charset="0"/>
              <a:buChar char="•"/>
            </a:pPr>
            <a:r>
              <a:rPr lang="en-US" sz="2400" dirty="0">
                <a:solidFill>
                  <a:schemeClr val="bg1"/>
                </a:solidFill>
              </a:rPr>
              <a:t>I</a:t>
            </a:r>
            <a:r>
              <a:rPr lang="en-US" sz="2400" dirty="0" smtClean="0">
                <a:solidFill>
                  <a:schemeClr val="bg1"/>
                </a:solidFill>
              </a:rPr>
              <a:t>ncrease </a:t>
            </a:r>
            <a:r>
              <a:rPr lang="en-US" sz="2400" dirty="0">
                <a:solidFill>
                  <a:schemeClr val="bg1"/>
                </a:solidFill>
              </a:rPr>
              <a:t>in provision of trauma-informed treatment when a trauma-informed assessment indicates trauma is present and impacting a child’s </a:t>
            </a:r>
            <a:r>
              <a:rPr lang="en-US" sz="2400" dirty="0" smtClean="0">
                <a:solidFill>
                  <a:schemeClr val="bg1"/>
                </a:solidFill>
              </a:rPr>
              <a:t>life,</a:t>
            </a:r>
          </a:p>
          <a:p>
            <a:pPr marL="342900" lvl="0" indent="-342900">
              <a:buFont typeface="Arial" pitchFamily="34" charset="0"/>
              <a:buChar char="•"/>
            </a:pPr>
            <a:endParaRPr lang="en-US" sz="1000" dirty="0" smtClean="0">
              <a:solidFill>
                <a:schemeClr val="bg1"/>
              </a:solidFill>
            </a:endParaRPr>
          </a:p>
          <a:p>
            <a:pPr marL="342900" lvl="0" indent="-342900">
              <a:buFont typeface="Arial" pitchFamily="34" charset="0"/>
              <a:buChar char="•"/>
            </a:pPr>
            <a:r>
              <a:rPr lang="en-US" sz="2400" dirty="0" smtClean="0">
                <a:solidFill>
                  <a:schemeClr val="bg1"/>
                </a:solidFill>
              </a:rPr>
              <a:t>Decrease </a:t>
            </a:r>
            <a:r>
              <a:rPr lang="en-US" sz="2400" dirty="0">
                <a:solidFill>
                  <a:schemeClr val="bg1"/>
                </a:solidFill>
              </a:rPr>
              <a:t>in over-reliance on psychotropic medications for children and youth in out-of-home </a:t>
            </a:r>
            <a:r>
              <a:rPr lang="en-US" sz="2400" dirty="0" smtClean="0">
                <a:solidFill>
                  <a:schemeClr val="bg1"/>
                </a:solidFill>
              </a:rPr>
              <a:t>care,</a:t>
            </a:r>
          </a:p>
          <a:p>
            <a:pPr marL="342900" lvl="0" indent="-342900">
              <a:buFont typeface="Arial" pitchFamily="34" charset="0"/>
              <a:buChar char="•"/>
            </a:pPr>
            <a:endParaRPr lang="en-US" sz="1000" dirty="0" smtClean="0">
              <a:solidFill>
                <a:schemeClr val="bg1"/>
              </a:solidFill>
            </a:endParaRPr>
          </a:p>
          <a:p>
            <a:pPr marL="342900" lvl="0" indent="-342900">
              <a:buFont typeface="Arial" pitchFamily="34" charset="0"/>
              <a:buChar char="•"/>
            </a:pPr>
            <a:r>
              <a:rPr lang="en-US" sz="2400" dirty="0" smtClean="0">
                <a:solidFill>
                  <a:schemeClr val="bg1"/>
                </a:solidFill>
              </a:rPr>
              <a:t>Decrease </a:t>
            </a:r>
            <a:r>
              <a:rPr lang="en-US" sz="2400" dirty="0">
                <a:solidFill>
                  <a:schemeClr val="bg1"/>
                </a:solidFill>
              </a:rPr>
              <a:t>in the likelihood that children/youth requiring placement are placed in congregate </a:t>
            </a:r>
            <a:r>
              <a:rPr lang="en-US" sz="2400" dirty="0" smtClean="0">
                <a:solidFill>
                  <a:schemeClr val="bg1"/>
                </a:solidFill>
              </a:rPr>
              <a:t>care, and</a:t>
            </a:r>
          </a:p>
          <a:p>
            <a:pPr marL="342900" lvl="0" indent="-342900">
              <a:buFont typeface="Arial" pitchFamily="34" charset="0"/>
              <a:buChar char="•"/>
            </a:pPr>
            <a:endParaRPr lang="en-US" sz="1000" dirty="0" smtClean="0">
              <a:solidFill>
                <a:schemeClr val="bg1"/>
              </a:solidFill>
            </a:endParaRPr>
          </a:p>
          <a:p>
            <a:pPr marL="342900" lvl="0" indent="-342900">
              <a:buFont typeface="Arial" pitchFamily="34" charset="0"/>
              <a:buChar char="•"/>
            </a:pPr>
            <a:r>
              <a:rPr lang="en-US" sz="2400" dirty="0" smtClean="0">
                <a:solidFill>
                  <a:schemeClr val="bg1"/>
                </a:solidFill>
              </a:rPr>
              <a:t>Improvement </a:t>
            </a:r>
            <a:r>
              <a:rPr lang="en-US" sz="2400" dirty="0">
                <a:solidFill>
                  <a:schemeClr val="bg1"/>
                </a:solidFill>
              </a:rPr>
              <a:t>in child/youth functioning.</a:t>
            </a:r>
          </a:p>
          <a:p>
            <a:pPr marL="342900" indent="-342900">
              <a:buFont typeface="Arial" pitchFamily="34" charset="0"/>
              <a:buChar char="•"/>
            </a:pPr>
            <a:endParaRPr lang="en-US"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7274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4837"/>
            <a:ext cx="8229600" cy="4373563"/>
          </a:xfrm>
          <a:ln>
            <a:noFill/>
          </a:ln>
        </p:spPr>
        <p:txBody>
          <a:bodyPr rtlCol="0">
            <a:normAutofit/>
          </a:bodyPr>
          <a:lstStyle/>
          <a:p>
            <a:pPr marL="0" indent="0" eaLnBrk="1" fontAlgn="auto" hangingPunct="1">
              <a:spcAft>
                <a:spcPts val="0"/>
              </a:spcAft>
              <a:buFont typeface="Arial" panose="020B0604020202020204" pitchFamily="34" charset="0"/>
              <a:buNone/>
              <a:defRPr/>
            </a:pPr>
            <a:r>
              <a:rPr lang="en-US" sz="2800" u="sng" dirty="0" smtClean="0">
                <a:solidFill>
                  <a:schemeClr val="bg1"/>
                </a:solidFill>
              </a:rPr>
              <a:t>Eligibility</a:t>
            </a:r>
          </a:p>
          <a:p>
            <a:pPr>
              <a:defRPr/>
            </a:pPr>
            <a:r>
              <a:rPr lang="en-US" sz="2400" dirty="0" smtClean="0">
                <a:solidFill>
                  <a:schemeClr val="bg1"/>
                </a:solidFill>
              </a:rPr>
              <a:t>Reunification/adoption ruled out - reasonable efforts have been made to place for adoption and failed</a:t>
            </a:r>
          </a:p>
          <a:p>
            <a:pPr>
              <a:defRPr/>
            </a:pPr>
            <a:r>
              <a:rPr lang="en-US" sz="2400" dirty="0" smtClean="0">
                <a:solidFill>
                  <a:schemeClr val="bg1"/>
                </a:solidFill>
              </a:rPr>
              <a:t>Significant </a:t>
            </a:r>
            <a:r>
              <a:rPr lang="en-US" sz="2400" dirty="0">
                <a:solidFill>
                  <a:schemeClr val="bg1"/>
                </a:solidFill>
              </a:rPr>
              <a:t>relationship with prospective </a:t>
            </a:r>
            <a:r>
              <a:rPr lang="en-US" sz="2400" dirty="0" smtClean="0">
                <a:solidFill>
                  <a:schemeClr val="bg1"/>
                </a:solidFill>
              </a:rPr>
              <a:t>guardian</a:t>
            </a:r>
          </a:p>
          <a:p>
            <a:pPr>
              <a:defRPr/>
            </a:pPr>
            <a:r>
              <a:rPr lang="en-US" sz="2400" dirty="0" smtClean="0">
                <a:solidFill>
                  <a:schemeClr val="bg1"/>
                </a:solidFill>
              </a:rPr>
              <a:t>12 </a:t>
            </a:r>
            <a:r>
              <a:rPr lang="en-US" sz="2400" dirty="0">
                <a:solidFill>
                  <a:schemeClr val="bg1"/>
                </a:solidFill>
              </a:rPr>
              <a:t>or older must be consulted</a:t>
            </a:r>
          </a:p>
          <a:p>
            <a:pPr>
              <a:defRPr/>
            </a:pPr>
            <a:r>
              <a:rPr lang="en-US" sz="2400" dirty="0" smtClean="0">
                <a:solidFill>
                  <a:schemeClr val="bg1"/>
                </a:solidFill>
              </a:rPr>
              <a:t>Youth/child </a:t>
            </a:r>
            <a:r>
              <a:rPr lang="en-US" sz="2400" dirty="0">
                <a:solidFill>
                  <a:schemeClr val="bg1"/>
                </a:solidFill>
              </a:rPr>
              <a:t>has resided with </a:t>
            </a:r>
            <a:r>
              <a:rPr lang="en-US" sz="2400" dirty="0" smtClean="0">
                <a:solidFill>
                  <a:schemeClr val="bg1"/>
                </a:solidFill>
              </a:rPr>
              <a:t>prospective relative guardian for </a:t>
            </a:r>
            <a:r>
              <a:rPr lang="en-US" sz="2400" dirty="0">
                <a:solidFill>
                  <a:schemeClr val="bg1"/>
                </a:solidFill>
              </a:rPr>
              <a:t>at least 6 consecutive months while fully </a:t>
            </a:r>
            <a:r>
              <a:rPr lang="en-US" sz="2400" dirty="0" smtClean="0">
                <a:solidFill>
                  <a:schemeClr val="bg1"/>
                </a:solidFill>
              </a:rPr>
              <a:t>certified</a:t>
            </a:r>
          </a:p>
          <a:p>
            <a:pPr marL="0" indent="0" eaLnBrk="1" fontAlgn="auto" hangingPunct="1">
              <a:spcAft>
                <a:spcPts val="0"/>
              </a:spcAft>
              <a:buFont typeface="Arial" panose="020B0604020202020204" pitchFamily="34" charset="0"/>
              <a:buNone/>
              <a:defRPr/>
            </a:pPr>
            <a:r>
              <a:rPr lang="en-US" sz="2400" dirty="0" smtClean="0">
                <a:solidFill>
                  <a:srgbClr val="333399"/>
                </a:solidFill>
                <a:latin typeface="Arial Black" panose="020B0A04020102020204" pitchFamily="34" charset="0"/>
              </a:rPr>
              <a:t>					</a:t>
            </a:r>
            <a:endParaRPr lang="en-US" sz="2400" dirty="0">
              <a:solidFill>
                <a:srgbClr val="333399"/>
              </a:solidFill>
              <a:latin typeface="Arial Black" panose="020B0A04020102020204" pitchFamily="34" charset="0"/>
            </a:endParaRPr>
          </a:p>
          <a:p>
            <a:pPr eaLnBrk="1" fontAlgn="auto" hangingPunct="1">
              <a:spcAft>
                <a:spcPts val="0"/>
              </a:spcAft>
              <a:buFont typeface="Arial" panose="020B0604020202020204" pitchFamily="34" charset="0"/>
              <a:buChar char="•"/>
              <a:defRPr/>
            </a:pPr>
            <a:endParaRPr lang="en-US" dirty="0"/>
          </a:p>
        </p:txBody>
      </p:sp>
      <p:sp>
        <p:nvSpPr>
          <p:cNvPr id="5"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Youth/Children</a:t>
            </a:r>
            <a:endParaRPr lang="en-US" sz="4000" dirty="0">
              <a:solidFill>
                <a:schemeClr val="bg1"/>
              </a:solidFill>
            </a:endParaRPr>
          </a:p>
        </p:txBody>
      </p:sp>
    </p:spTree>
    <p:extLst>
      <p:ext uri="{BB962C8B-B14F-4D97-AF65-F5344CB8AC3E}">
        <p14:creationId xmlns:p14="http://schemas.microsoft.com/office/powerpoint/2010/main" val="252567056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95400"/>
          </a:xfrm>
          <a:solidFill>
            <a:schemeClr val="accent1">
              <a:lumMod val="75000"/>
            </a:schemeClr>
          </a:solidFill>
          <a:ln>
            <a:noFill/>
          </a:ln>
          <a:effectLst>
            <a:outerShdw blurRad="304800" dist="38100" dir="2700000" algn="tl" rotWithShape="0">
              <a:prstClr val="black"/>
            </a:outerShdw>
          </a:effectLst>
        </p:spPr>
        <p:txBody>
          <a:bodyPr>
            <a:normAutofit fontScale="90000"/>
          </a:bodyPr>
          <a:lstStyle/>
          <a:p>
            <a:r>
              <a:rPr lang="en-US" sz="5400" dirty="0" smtClean="0">
                <a:solidFill>
                  <a:schemeClr val="bg1"/>
                </a:solidFill>
              </a:rPr>
              <a:t>Questions/Comments/Concerns</a:t>
            </a:r>
            <a:endParaRPr lang="en-US" sz="4000" dirty="0">
              <a:solidFill>
                <a:schemeClr val="bg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547" t="4666" r="8264" b="4034"/>
          <a:stretch/>
        </p:blipFill>
        <p:spPr>
          <a:xfrm>
            <a:off x="5328153" y="3842504"/>
            <a:ext cx="2977647" cy="2516199"/>
          </a:xfrm>
          <a:prstGeom prst="rect">
            <a:avLst/>
          </a:prstGeom>
        </p:spPr>
      </p:pic>
      <p:sp>
        <p:nvSpPr>
          <p:cNvPr id="7" name="TextBox 6"/>
          <p:cNvSpPr txBox="1"/>
          <p:nvPr/>
        </p:nvSpPr>
        <p:spPr>
          <a:xfrm>
            <a:off x="381000" y="4343400"/>
            <a:ext cx="4724400" cy="1631216"/>
          </a:xfrm>
          <a:prstGeom prst="rect">
            <a:avLst/>
          </a:prstGeom>
          <a:noFill/>
        </p:spPr>
        <p:txBody>
          <a:bodyPr wrap="square" rtlCol="0">
            <a:spAutoFit/>
          </a:bodyPr>
          <a:lstStyle/>
          <a:p>
            <a:pPr lvl="1" algn="ctr"/>
            <a:endParaRPr lang="en-US" sz="1000" dirty="0">
              <a:solidFill>
                <a:schemeClr val="bg1"/>
              </a:solidFill>
              <a:latin typeface="Arial" pitchFamily="34" charset="0"/>
              <a:cs typeface="Arial" pitchFamily="34" charset="0"/>
            </a:endParaRPr>
          </a:p>
          <a:p>
            <a:pPr algn="ctr"/>
            <a:r>
              <a:rPr lang="en-US" dirty="0" smtClean="0"/>
              <a:t>Paige Rosemond</a:t>
            </a:r>
          </a:p>
          <a:p>
            <a:pPr algn="ctr"/>
            <a:r>
              <a:rPr lang="en-US" i="1" dirty="0" smtClean="0">
                <a:cs typeface="Arial" pitchFamily="34" charset="0"/>
              </a:rPr>
              <a:t>Title IV-E Waiver Demonstration </a:t>
            </a:r>
          </a:p>
          <a:p>
            <a:pPr algn="ctr"/>
            <a:r>
              <a:rPr lang="en-US" i="1" dirty="0" smtClean="0">
                <a:cs typeface="Arial" pitchFamily="34" charset="0"/>
              </a:rPr>
              <a:t>Project Administrator</a:t>
            </a:r>
          </a:p>
          <a:p>
            <a:pPr algn="ctr"/>
            <a:r>
              <a:rPr lang="en-US" dirty="0" smtClean="0">
                <a:cs typeface="Arial" pitchFamily="34" charset="0"/>
              </a:rPr>
              <a:t>303.866.2866</a:t>
            </a:r>
          </a:p>
          <a:p>
            <a:pPr algn="ctr"/>
            <a:r>
              <a:rPr lang="en-US" dirty="0" smtClean="0">
                <a:cs typeface="Arial" pitchFamily="34" charset="0"/>
              </a:rPr>
              <a:t>paige.rosemond@state.co.us</a:t>
            </a:r>
          </a:p>
        </p:txBody>
      </p:sp>
      <p:sp>
        <p:nvSpPr>
          <p:cNvPr id="3" name="Rectangle 2"/>
          <p:cNvSpPr/>
          <p:nvPr/>
        </p:nvSpPr>
        <p:spPr>
          <a:xfrm>
            <a:off x="4800600" y="2057400"/>
            <a:ext cx="4267200" cy="1477328"/>
          </a:xfrm>
          <a:prstGeom prst="rect">
            <a:avLst/>
          </a:prstGeom>
        </p:spPr>
        <p:txBody>
          <a:bodyPr wrap="square">
            <a:spAutoFit/>
          </a:bodyPr>
          <a:lstStyle/>
          <a:p>
            <a:pPr algn="ctr">
              <a:defRPr/>
            </a:pPr>
            <a:r>
              <a:rPr lang="en-US" dirty="0" smtClean="0"/>
              <a:t>Connie </a:t>
            </a:r>
            <a:r>
              <a:rPr lang="en-US" dirty="0"/>
              <a:t>Vigil</a:t>
            </a:r>
          </a:p>
          <a:p>
            <a:pPr algn="ctr">
              <a:defRPr/>
            </a:pPr>
            <a:r>
              <a:rPr lang="en-US" i="1" dirty="0" smtClean="0"/>
              <a:t>Adoption Program Administrator</a:t>
            </a:r>
          </a:p>
          <a:p>
            <a:pPr algn="ctr">
              <a:defRPr/>
            </a:pPr>
            <a:r>
              <a:rPr lang="en-US" dirty="0" smtClean="0"/>
              <a:t>303.866.3209</a:t>
            </a:r>
            <a:endParaRPr lang="en-US" dirty="0"/>
          </a:p>
          <a:p>
            <a:pPr algn="ctr">
              <a:defRPr/>
            </a:pPr>
            <a:r>
              <a:rPr lang="en-US" dirty="0" smtClean="0"/>
              <a:t>constance.vigil@state.co.us</a:t>
            </a:r>
          </a:p>
          <a:p>
            <a:pPr algn="ctr">
              <a:defRPr/>
            </a:pPr>
            <a:endParaRPr lang="en-US" dirty="0"/>
          </a:p>
        </p:txBody>
      </p:sp>
      <p:sp>
        <p:nvSpPr>
          <p:cNvPr id="5" name="Rectangle 4"/>
          <p:cNvSpPr/>
          <p:nvPr/>
        </p:nvSpPr>
        <p:spPr>
          <a:xfrm>
            <a:off x="381000" y="2057400"/>
            <a:ext cx="4572000" cy="1785104"/>
          </a:xfrm>
          <a:prstGeom prst="rect">
            <a:avLst/>
          </a:prstGeom>
        </p:spPr>
        <p:txBody>
          <a:bodyPr>
            <a:spAutoFit/>
          </a:bodyPr>
          <a:lstStyle/>
          <a:p>
            <a:pPr algn="ctr">
              <a:defRPr/>
            </a:pPr>
            <a:r>
              <a:rPr lang="en-US" dirty="0"/>
              <a:t>Mary Griffin</a:t>
            </a:r>
          </a:p>
          <a:p>
            <a:pPr algn="ctr"/>
            <a:r>
              <a:rPr lang="en-US" i="1" dirty="0" smtClean="0"/>
              <a:t>Foster Care, Kinship </a:t>
            </a:r>
            <a:r>
              <a:rPr lang="en-US" i="1" dirty="0"/>
              <a:t>Family Foster </a:t>
            </a:r>
            <a:r>
              <a:rPr lang="en-US" i="1" dirty="0" smtClean="0"/>
              <a:t>Care, RGAP</a:t>
            </a:r>
            <a:endParaRPr lang="en-US" i="1" dirty="0"/>
          </a:p>
          <a:p>
            <a:pPr algn="ctr"/>
            <a:r>
              <a:rPr lang="en-US" i="1" dirty="0"/>
              <a:t>Program Administrator </a:t>
            </a:r>
          </a:p>
          <a:p>
            <a:pPr algn="ctr">
              <a:defRPr/>
            </a:pPr>
            <a:r>
              <a:rPr lang="en-US" dirty="0" smtClean="0"/>
              <a:t>303.866.2866</a:t>
            </a:r>
          </a:p>
          <a:p>
            <a:pPr algn="ctr">
              <a:defRPr/>
            </a:pPr>
            <a:r>
              <a:rPr lang="en-US" dirty="0" smtClean="0"/>
              <a:t>mary.griffin@state.co.us</a:t>
            </a:r>
            <a:endParaRPr lang="en-US" dirty="0"/>
          </a:p>
          <a:p>
            <a:pPr>
              <a:defRPr/>
            </a:pPr>
            <a:endParaRPr lang="en-US" sz="2000" dirty="0">
              <a:solidFill>
                <a:schemeClr val="bg1"/>
              </a:solidFill>
            </a:endParaRPr>
          </a:p>
        </p:txBody>
      </p:sp>
    </p:spTree>
    <p:extLst>
      <p:ext uri="{BB962C8B-B14F-4D97-AF65-F5344CB8AC3E}">
        <p14:creationId xmlns:p14="http://schemas.microsoft.com/office/powerpoint/2010/main" val="1393081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a:ln>
            <a:noFill/>
          </a:ln>
        </p:spPr>
        <p:txBody>
          <a:bodyPr rtlCol="0">
            <a:noAutofit/>
          </a:bodyPr>
          <a:lstStyle/>
          <a:p>
            <a:pPr marL="0" indent="0" eaLnBrk="1" fontAlgn="auto" hangingPunct="1">
              <a:lnSpc>
                <a:spcPct val="90000"/>
              </a:lnSpc>
              <a:spcAft>
                <a:spcPts val="0"/>
              </a:spcAft>
              <a:buClr>
                <a:schemeClr val="accent1"/>
              </a:buClr>
              <a:buFont typeface="Arial" panose="020B0604020202020204" pitchFamily="34" charset="0"/>
              <a:buNone/>
              <a:defRPr/>
            </a:pPr>
            <a:r>
              <a:rPr lang="en-US" altLang="en-US" sz="2800" u="sng" dirty="0" smtClean="0">
                <a:solidFill>
                  <a:schemeClr val="bg1"/>
                </a:solidFill>
              </a:rPr>
              <a:t>Demonstrate Efforts </a:t>
            </a:r>
            <a:r>
              <a:rPr lang="en-US" altLang="en-US" sz="2400" dirty="0" smtClean="0">
                <a:solidFill>
                  <a:schemeClr val="bg1"/>
                </a:solidFill>
              </a:rPr>
              <a:t>to </a:t>
            </a:r>
            <a:r>
              <a:rPr lang="en-US" altLang="en-US" sz="2400" dirty="0">
                <a:solidFill>
                  <a:schemeClr val="bg1"/>
                </a:solidFill>
              </a:rPr>
              <a:t>place siblings </a:t>
            </a:r>
            <a:r>
              <a:rPr lang="en-US" altLang="en-US" sz="2400" dirty="0" smtClean="0">
                <a:solidFill>
                  <a:schemeClr val="bg1"/>
                </a:solidFill>
              </a:rPr>
              <a:t>together</a:t>
            </a:r>
          </a:p>
          <a:p>
            <a:pPr>
              <a:lnSpc>
                <a:spcPct val="90000"/>
              </a:lnSpc>
              <a:buClr>
                <a:schemeClr val="bg1"/>
              </a:buClr>
              <a:defRPr/>
            </a:pPr>
            <a:r>
              <a:rPr lang="en-US" altLang="en-US" sz="2400" dirty="0" smtClean="0">
                <a:solidFill>
                  <a:schemeClr val="bg1"/>
                </a:solidFill>
              </a:rPr>
              <a:t>When </a:t>
            </a:r>
            <a:r>
              <a:rPr lang="en-US" altLang="en-US" sz="2400" dirty="0">
                <a:solidFill>
                  <a:schemeClr val="bg1"/>
                </a:solidFill>
              </a:rPr>
              <a:t>they </a:t>
            </a:r>
            <a:r>
              <a:rPr lang="en-US" altLang="en-US" sz="2400" dirty="0" smtClean="0">
                <a:solidFill>
                  <a:schemeClr val="bg1"/>
                </a:solidFill>
              </a:rPr>
              <a:t>cannot</a:t>
            </a:r>
            <a:r>
              <a:rPr lang="en-US" altLang="en-US" sz="2400" dirty="0">
                <a:solidFill>
                  <a:schemeClr val="bg1"/>
                </a:solidFill>
              </a:rPr>
              <a:t>, ongoing efforts must be made to facilitate placement </a:t>
            </a:r>
            <a:r>
              <a:rPr lang="en-US" altLang="en-US" sz="2400" dirty="0" smtClean="0">
                <a:solidFill>
                  <a:schemeClr val="bg1"/>
                </a:solidFill>
              </a:rPr>
              <a:t>together</a:t>
            </a:r>
          </a:p>
          <a:p>
            <a:pPr>
              <a:lnSpc>
                <a:spcPct val="90000"/>
              </a:lnSpc>
              <a:buClr>
                <a:schemeClr val="bg1"/>
              </a:buClr>
              <a:defRPr/>
            </a:pPr>
            <a:r>
              <a:rPr lang="en-US" altLang="en-US" sz="2400" dirty="0" smtClean="0">
                <a:solidFill>
                  <a:schemeClr val="bg1"/>
                </a:solidFill>
              </a:rPr>
              <a:t>When </a:t>
            </a:r>
            <a:r>
              <a:rPr lang="en-US" altLang="en-US" sz="2400" dirty="0">
                <a:solidFill>
                  <a:schemeClr val="bg1"/>
                </a:solidFill>
              </a:rPr>
              <a:t>that cannot occur, </a:t>
            </a:r>
            <a:r>
              <a:rPr lang="en-US" altLang="en-US" sz="2400" dirty="0">
                <a:solidFill>
                  <a:schemeClr val="bg1"/>
                </a:solidFill>
                <a:cs typeface="Arial" pitchFamily="34" charset="0"/>
              </a:rPr>
              <a:t>there must be efforts/activities to maintain frequent visitation and ongoing connections for siblings that live </a:t>
            </a:r>
            <a:r>
              <a:rPr lang="en-US" altLang="en-US" sz="2400" dirty="0" smtClean="0">
                <a:solidFill>
                  <a:schemeClr val="bg1"/>
                </a:solidFill>
                <a:cs typeface="Arial" pitchFamily="34" charset="0"/>
              </a:rPr>
              <a:t>apart</a:t>
            </a:r>
          </a:p>
          <a:p>
            <a:pPr>
              <a:lnSpc>
                <a:spcPct val="90000"/>
              </a:lnSpc>
              <a:buClr>
                <a:schemeClr val="bg1"/>
              </a:buClr>
              <a:defRPr/>
            </a:pPr>
            <a:r>
              <a:rPr lang="en-US" altLang="en-US" sz="2400" dirty="0" smtClean="0">
                <a:solidFill>
                  <a:schemeClr val="bg1"/>
                </a:solidFill>
                <a:cs typeface="Arial" pitchFamily="34" charset="0"/>
              </a:rPr>
              <a:t>Siblings </a:t>
            </a:r>
            <a:r>
              <a:rPr lang="en-US" altLang="en-US" sz="2400" dirty="0">
                <a:solidFill>
                  <a:schemeClr val="bg1"/>
                </a:solidFill>
                <a:cs typeface="Arial" pitchFamily="34" charset="0"/>
              </a:rPr>
              <a:t>may be placed in the same </a:t>
            </a:r>
            <a:r>
              <a:rPr lang="en-US" altLang="en-US" sz="2400" dirty="0" smtClean="0">
                <a:solidFill>
                  <a:schemeClr val="bg1"/>
                </a:solidFill>
                <a:cs typeface="Arial" pitchFamily="34" charset="0"/>
              </a:rPr>
              <a:t>Agreement</a:t>
            </a:r>
          </a:p>
          <a:p>
            <a:pPr lvl="1">
              <a:lnSpc>
                <a:spcPct val="90000"/>
              </a:lnSpc>
              <a:buClr>
                <a:schemeClr val="bg1"/>
              </a:buClr>
              <a:defRPr/>
            </a:pPr>
            <a:r>
              <a:rPr lang="en-US" altLang="en-US" sz="2400" dirty="0" smtClean="0">
                <a:solidFill>
                  <a:schemeClr val="bg1"/>
                </a:solidFill>
                <a:cs typeface="Arial" pitchFamily="34" charset="0"/>
              </a:rPr>
              <a:t>When one sibling </a:t>
            </a:r>
            <a:r>
              <a:rPr lang="en-US" altLang="en-US" sz="2400" dirty="0">
                <a:solidFill>
                  <a:schemeClr val="bg1"/>
                </a:solidFill>
                <a:cs typeface="Arial" pitchFamily="34" charset="0"/>
              </a:rPr>
              <a:t>is Title IV-E eligible and the </a:t>
            </a:r>
            <a:r>
              <a:rPr lang="en-US" altLang="en-US" sz="2400" dirty="0" smtClean="0">
                <a:solidFill>
                  <a:schemeClr val="bg1"/>
                </a:solidFill>
                <a:cs typeface="Arial" pitchFamily="34" charset="0"/>
              </a:rPr>
              <a:t>others </a:t>
            </a:r>
            <a:r>
              <a:rPr lang="en-US" altLang="en-US" sz="2400" dirty="0">
                <a:solidFill>
                  <a:schemeClr val="bg1"/>
                </a:solidFill>
                <a:cs typeface="Arial" pitchFamily="34" charset="0"/>
              </a:rPr>
              <a:t>meet all other requirements except Title IV-E eligibility, they are all claimable </a:t>
            </a:r>
            <a:r>
              <a:rPr lang="en-US" altLang="en-US" sz="2400" dirty="0" smtClean="0">
                <a:solidFill>
                  <a:schemeClr val="bg1"/>
                </a:solidFill>
                <a:cs typeface="Arial" pitchFamily="34" charset="0"/>
              </a:rPr>
              <a:t>	</a:t>
            </a:r>
            <a:r>
              <a:rPr lang="en-US" altLang="en-US" sz="2000" dirty="0" smtClean="0">
                <a:solidFill>
                  <a:schemeClr val="bg1"/>
                </a:solidFill>
                <a:cs typeface="Arial" pitchFamily="34" charset="0"/>
              </a:rPr>
              <a:t>	</a:t>
            </a:r>
            <a:r>
              <a:rPr lang="en-US" altLang="en-US" sz="2000" b="1" dirty="0" smtClean="0">
                <a:solidFill>
                  <a:srgbClr val="000099"/>
                </a:solidFill>
                <a:latin typeface="Arial Black" panose="020B0A04020102020204" pitchFamily="34" charset="0"/>
                <a:cs typeface="Arial" pitchFamily="34" charset="0"/>
              </a:rPr>
              <a:t>			</a:t>
            </a:r>
            <a:endParaRPr lang="en-US" sz="2000" dirty="0"/>
          </a:p>
        </p:txBody>
      </p:sp>
      <p:sp>
        <p:nvSpPr>
          <p:cNvPr id="5"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Siblings</a:t>
            </a:r>
            <a:endParaRPr lang="en-US" sz="4000" dirty="0">
              <a:solidFill>
                <a:schemeClr val="bg1"/>
              </a:solidFill>
            </a:endParaRPr>
          </a:p>
        </p:txBody>
      </p:sp>
    </p:spTree>
    <p:extLst>
      <p:ext uri="{BB962C8B-B14F-4D97-AF65-F5344CB8AC3E}">
        <p14:creationId xmlns:p14="http://schemas.microsoft.com/office/powerpoint/2010/main" val="242750727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25963"/>
          </a:xfrm>
          <a:ln>
            <a:noFill/>
          </a:ln>
        </p:spPr>
        <p:txBody>
          <a:bodyPr rtlCol="0">
            <a:normAutofit/>
          </a:bodyPr>
          <a:lstStyle/>
          <a:p>
            <a:pPr marL="0" indent="0" eaLnBrk="1" fontAlgn="auto" hangingPunct="1">
              <a:spcAft>
                <a:spcPts val="0"/>
              </a:spcAft>
              <a:buFont typeface="Arial" panose="020B0604020202020204" pitchFamily="34" charset="0"/>
              <a:buNone/>
              <a:defRPr/>
            </a:pPr>
            <a:r>
              <a:rPr lang="en-US" sz="2800" u="sng" dirty="0" smtClean="0">
                <a:solidFill>
                  <a:schemeClr val="bg1"/>
                </a:solidFill>
              </a:rPr>
              <a:t>Eligibility</a:t>
            </a:r>
          </a:p>
          <a:p>
            <a:pPr>
              <a:defRPr/>
            </a:pPr>
            <a:r>
              <a:rPr lang="en-US" sz="2400" dirty="0" smtClean="0">
                <a:solidFill>
                  <a:schemeClr val="bg1"/>
                </a:solidFill>
              </a:rPr>
              <a:t>Relatives, those ascribed by the family as family-like, and/or who had a prior (to placement) significant relationship</a:t>
            </a:r>
          </a:p>
          <a:p>
            <a:pPr>
              <a:defRPr/>
            </a:pPr>
            <a:r>
              <a:rPr lang="en-US" sz="2400" dirty="0" smtClean="0">
                <a:solidFill>
                  <a:schemeClr val="bg1"/>
                </a:solidFill>
              </a:rPr>
              <a:t>Fully certified for at least 6 consecutive months </a:t>
            </a:r>
          </a:p>
          <a:p>
            <a:pPr>
              <a:defRPr/>
            </a:pPr>
            <a:r>
              <a:rPr lang="en-US" altLang="en-US" sz="2400" b="1" dirty="0">
                <a:solidFill>
                  <a:schemeClr val="bg1"/>
                </a:solidFill>
                <a:cs typeface="Arial" pitchFamily="34" charset="0"/>
              </a:rPr>
              <a:t>The prospective relative guardian has a strong commitment to caring for the youth or </a:t>
            </a:r>
            <a:r>
              <a:rPr lang="en-US" altLang="en-US" sz="2400" b="1" dirty="0" smtClean="0">
                <a:solidFill>
                  <a:schemeClr val="bg1"/>
                </a:solidFill>
                <a:cs typeface="Arial" pitchFamily="34" charset="0"/>
              </a:rPr>
              <a:t>child</a:t>
            </a:r>
          </a:p>
          <a:p>
            <a:pPr marL="0" indent="0" eaLnBrk="1" fontAlgn="auto" hangingPunct="1">
              <a:spcAft>
                <a:spcPts val="0"/>
              </a:spcAft>
              <a:buFont typeface="Arial" panose="020B0604020202020204" pitchFamily="34" charset="0"/>
              <a:buNone/>
              <a:defRPr/>
            </a:pPr>
            <a:r>
              <a:rPr lang="en-US" sz="2400" b="1" dirty="0">
                <a:solidFill>
                  <a:srgbClr val="333399"/>
                </a:solidFill>
                <a:latin typeface="Arial Black" panose="020B0A04020102020204" pitchFamily="34" charset="0"/>
                <a:cs typeface="Arial" pitchFamily="34" charset="0"/>
              </a:rPr>
              <a:t>	</a:t>
            </a:r>
            <a:r>
              <a:rPr lang="en-US" sz="2400" b="1" dirty="0" smtClean="0">
                <a:solidFill>
                  <a:srgbClr val="333399"/>
                </a:solidFill>
                <a:latin typeface="Arial Black" panose="020B0A04020102020204" pitchFamily="34" charset="0"/>
                <a:cs typeface="Arial" pitchFamily="34" charset="0"/>
              </a:rPr>
              <a:t>							</a:t>
            </a:r>
            <a:endParaRPr lang="en-US" sz="2400" dirty="0" smtClean="0">
              <a:solidFill>
                <a:srgbClr val="000099"/>
              </a:solidFill>
              <a:latin typeface="Arial Black" panose="020B0A04020102020204" pitchFamily="34" charset="0"/>
            </a:endParaRPr>
          </a:p>
        </p:txBody>
      </p:sp>
      <p:sp>
        <p:nvSpPr>
          <p:cNvPr id="5"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Prospective Relative Guardian</a:t>
            </a:r>
            <a:endParaRPr lang="en-US" sz="4000" dirty="0">
              <a:solidFill>
                <a:schemeClr val="bg1"/>
              </a:solidFill>
            </a:endParaRPr>
          </a:p>
        </p:txBody>
      </p:sp>
    </p:spTree>
    <p:extLst>
      <p:ext uri="{BB962C8B-B14F-4D97-AF65-F5344CB8AC3E}">
        <p14:creationId xmlns:p14="http://schemas.microsoft.com/office/powerpoint/2010/main" val="1514135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3276600" cy="1143000"/>
          </a:xfrm>
        </p:spPr>
        <p:txBody>
          <a:bodyPr rtlCol="0">
            <a:noAutofit/>
          </a:bodyPr>
          <a:lstStyle/>
          <a:p>
            <a:pPr algn="ctr" eaLnBrk="1" fontAlgn="auto" hangingPunct="1">
              <a:spcAft>
                <a:spcPts val="0"/>
              </a:spcAft>
              <a:defRPr/>
            </a:pPr>
            <a:r>
              <a:rPr lang="en-US" sz="3200" dirty="0" smtClean="0">
                <a:latin typeface="+mn-lt"/>
              </a:rPr>
              <a:t>Is this the appropriate</a:t>
            </a:r>
            <a:r>
              <a:rPr lang="en-US" sz="3200" dirty="0">
                <a:latin typeface="+mn-lt"/>
              </a:rPr>
              <a:t> </a:t>
            </a:r>
            <a:r>
              <a:rPr lang="en-US" sz="3200" dirty="0" smtClean="0">
                <a:latin typeface="+mn-lt"/>
              </a:rPr>
              <a:t>goal?</a:t>
            </a:r>
            <a:endParaRPr lang="en-US" sz="3200" dirty="0">
              <a:latin typeface="+mn-lt"/>
            </a:endParaRPr>
          </a:p>
        </p:txBody>
      </p:sp>
      <p:sp>
        <p:nvSpPr>
          <p:cNvPr id="6" name="Text Placeholder 5"/>
          <p:cNvSpPr>
            <a:spLocks noGrp="1"/>
          </p:cNvSpPr>
          <p:nvPr>
            <p:ph type="body" sz="half" idx="2"/>
          </p:nvPr>
        </p:nvSpPr>
        <p:spPr>
          <a:xfrm rot="20873478">
            <a:off x="1081348" y="1912380"/>
            <a:ext cx="3189287" cy="4172454"/>
          </a:xfrm>
          <a:ln>
            <a:solidFill>
              <a:schemeClr val="tx1"/>
            </a:solidFill>
          </a:ln>
        </p:spPr>
        <p:txBody>
          <a:bodyPr rtlCol="0">
            <a:normAutofit fontScale="92500" lnSpcReduction="20000"/>
          </a:bodyPr>
          <a:lstStyle/>
          <a:p>
            <a:pPr marL="342900" indent="-342900" eaLnBrk="1" fontAlgn="auto" hangingPunct="1">
              <a:spcAft>
                <a:spcPts val="0"/>
              </a:spcAft>
              <a:buFont typeface="Arial" panose="020B0604020202020204" pitchFamily="34" charset="0"/>
              <a:buBlip>
                <a:blip r:embed="rId3"/>
              </a:buBlip>
              <a:defRPr/>
            </a:pPr>
            <a:endParaRPr lang="en-US" sz="2400" dirty="0" smtClean="0">
              <a:solidFill>
                <a:schemeClr val="bg1"/>
              </a:solidFill>
              <a:latin typeface="Arial Black" panose="020B0A04020102020204" pitchFamily="34" charset="0"/>
            </a:endParaRPr>
          </a:p>
          <a:p>
            <a:pPr marL="342900" indent="-342900" eaLnBrk="1" fontAlgn="auto" hangingPunct="1">
              <a:spcAft>
                <a:spcPts val="0"/>
              </a:spcAft>
              <a:buFont typeface="Arial" panose="020B0604020202020204" pitchFamily="34" charset="0"/>
              <a:buBlip>
                <a:blip r:embed="rId3"/>
              </a:buBlip>
              <a:defRPr/>
            </a:pPr>
            <a:r>
              <a:rPr lang="en-US" sz="2400" dirty="0" smtClean="0">
                <a:solidFill>
                  <a:schemeClr val="bg1"/>
                </a:solidFill>
                <a:latin typeface="Arial Black" panose="020B0A04020102020204" pitchFamily="34" charset="0"/>
              </a:rPr>
              <a:t>Reunification and adoption not appropriate</a:t>
            </a:r>
          </a:p>
          <a:p>
            <a:pPr marL="342900" indent="-342900" eaLnBrk="1" fontAlgn="auto" hangingPunct="1">
              <a:spcAft>
                <a:spcPts val="0"/>
              </a:spcAft>
              <a:buFont typeface="Arial" panose="020B0604020202020204" pitchFamily="34" charset="0"/>
              <a:buBlip>
                <a:blip r:embed="rId3"/>
              </a:buBlip>
              <a:defRPr/>
            </a:pPr>
            <a:r>
              <a:rPr lang="en-US" sz="2400" dirty="0" smtClean="0">
                <a:solidFill>
                  <a:schemeClr val="bg1"/>
                </a:solidFill>
                <a:latin typeface="Arial Black" panose="020B0A04020102020204" pitchFamily="34" charset="0"/>
              </a:rPr>
              <a:t>Ongoing discussions about permanency and permanency options</a:t>
            </a:r>
          </a:p>
          <a:p>
            <a:pPr marL="342900" indent="-342900" eaLnBrk="1" fontAlgn="auto" hangingPunct="1">
              <a:spcAft>
                <a:spcPts val="0"/>
              </a:spcAft>
              <a:buFont typeface="Arial" panose="020B0604020202020204" pitchFamily="34" charset="0"/>
              <a:buBlip>
                <a:blip r:embed="rId3"/>
              </a:buBlip>
              <a:defRPr/>
            </a:pPr>
            <a:r>
              <a:rPr lang="en-US" sz="2400" dirty="0" smtClean="0">
                <a:solidFill>
                  <a:schemeClr val="bg1"/>
                </a:solidFill>
                <a:latin typeface="Arial Black" panose="020B0A04020102020204" pitchFamily="34" charset="0"/>
              </a:rPr>
              <a:t>Were “N0s” unpacked</a:t>
            </a:r>
          </a:p>
          <a:p>
            <a:pPr marL="342900" indent="-342900" eaLnBrk="1" fontAlgn="auto" hangingPunct="1">
              <a:spcAft>
                <a:spcPts val="0"/>
              </a:spcAft>
              <a:buFont typeface="Arial" panose="020B0604020202020204" pitchFamily="34" charset="0"/>
              <a:buBlip>
                <a:blip r:embed="rId3"/>
              </a:buBlip>
              <a:defRPr/>
            </a:pPr>
            <a:r>
              <a:rPr lang="en-US" sz="2400" dirty="0" smtClean="0">
                <a:solidFill>
                  <a:schemeClr val="bg1"/>
                </a:solidFill>
                <a:latin typeface="Arial Black" panose="020B0A04020102020204" pitchFamily="34" charset="0"/>
              </a:rPr>
              <a:t>Documentation  </a:t>
            </a:r>
          </a:p>
          <a:p>
            <a:pPr eaLnBrk="1" fontAlgn="auto" hangingPunct="1">
              <a:spcAft>
                <a:spcPts val="0"/>
              </a:spcAft>
              <a:buFont typeface="Arial" panose="020B0604020202020204" pitchFamily="34" charset="0"/>
              <a:buNone/>
              <a:defRPr/>
            </a:pPr>
            <a:endParaRPr lang="en-US" sz="2400" dirty="0" smtClean="0">
              <a:solidFill>
                <a:srgbClr val="000099"/>
              </a:solidFill>
              <a:latin typeface="Arial Black" panose="020B0A04020102020204" pitchFamily="34" charset="0"/>
            </a:endParaRPr>
          </a:p>
          <a:p>
            <a:pPr marL="342900" indent="-342900" eaLnBrk="1" fontAlgn="auto" hangingPunct="1">
              <a:spcAft>
                <a:spcPts val="0"/>
              </a:spcAft>
              <a:buFont typeface="Arial" panose="020B0604020202020204" pitchFamily="34" charset="0"/>
              <a:buBlip>
                <a:blip r:embed="rId3"/>
              </a:buBlip>
              <a:defRPr/>
            </a:pPr>
            <a:endParaRPr lang="en-US" sz="2000" dirty="0">
              <a:solidFill>
                <a:srgbClr val="000099"/>
              </a:solidFill>
              <a:latin typeface="Arial Black" panose="020B0A04020102020204" pitchFamily="34" charset="0"/>
            </a:endParaRPr>
          </a:p>
        </p:txBody>
      </p:sp>
      <p:pic>
        <p:nvPicPr>
          <p:cNvPr id="8196" name="Picture 2" descr="http://media-cache-ak0.pinimg.com/236x/ca/1d/1b/ca1d1bd7e9c7bf8fe7b32d3e6106b2a7.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638800" y="3733800"/>
            <a:ext cx="2362200" cy="2362200"/>
          </a:xfrm>
          <a:ln>
            <a:solidFill>
              <a:srgbClr val="000099"/>
            </a:solidFill>
            <a:miter lim="800000"/>
            <a:headEnd/>
            <a:tailEnd/>
          </a:ln>
        </p:spPr>
      </p:pic>
      <p:sp>
        <p:nvSpPr>
          <p:cNvPr id="8197" name="AutoShape 4" descr="data:image/jpeg;base64,/9j/4AAQSkZJRgABAQAAAQABAAD/2wCEAAkGBxQSEhUUEhQVFRUUFxYWFxUVFBQUGBQXGBYWGBQXFBUYHCggGBolGxQXITEiJSkrLi4uFx8zODMsNygtLisBCgoKDg0OGhAQGywcHxwsLCwsLCwsLCwsLCwsLCwsLCwsLCwsLCwsLCwsLCwsLCwsLCwsLCwsLC4rNyssNywrK//AABEIALwA8AMBIgACEQEDEQH/xAAcAAAABwEBAAAAAAAAAAAAAAAAAgMEBQYHAQj/xABDEAABAwEFBQYCCAUDAwUBAAABAAIRAwQFEiExBkFRYXETIoGRobHB0QcjMkJSYnLwFDOy4fEkNIJzksJDU2OD4gj/xAAZAQADAQEBAAAAAAAAAAAAAAAAAgMBBAX/xAAjEQACAgMAAgMBAAMAAAAAAAAAAQIRAyExEkEEEzJRIkJh/9oADAMBAAIRAxEAPwDcUEEEABBBBAAQQQQAEEFA7QbYWWx5Vqgx/wDts7zvEDTxQBGW3+Y/9R90hCp1f6TbMXuOCrBJIyad++Cn127cWSs7CHlhOmMYZ8dFhlMsa4QutK7KDCrfSJ/sqn74LU7n/ks/SFmO3lHFZHtkDEQJO6SBJWmXI4miyRGWkyi/Q3ofri5iCMtA4guoIA4guOeBqugoMAq/tYP5f/L/AMVYJUBtZpT6u+CAK7CCC4sMAUSroeiNKK7RAFRuPK863Oi3+oLcgsNu7K8386HxW40zkOiY1h0EEFhoEEEEABBBBAAXCV1N7baRSpvqO+yxrnno0En2QBnv0qbbvsxFlszoquE1Kg1pN3Bv5jnnuA5rE7ZULiZJ1kkyS47yTvS15Xi+vVfVqHv1HF7vE5NHLd4JtUOSUYZx/hKNsrjo0noDHmrDsncXbvxv+w3d+I7gr2+62RkFKeSuF4YrWzOrn2jtNlfhBluU03aHpwWv3HezLTSFRni3e07wVmW1t0wMbdR6pf6Nb4w1jSdpUGX6homhPyVk8mPx0XTb1s2R/TTduWi0K5p0GHExrQBLnmMp3His12+aDZXnUjIa6yJgcVfLdZ2VLK1pOKS3uh4EkEmJ0Cf0yHol/wCMHdhrnh2cwO6OLk5NYDUgTkM9VnV2bQ/w4DHOgYs2tLYaI0GIGc89VaLiv+lUGF1QYpyJaGYukGERmmbTLFKBKI1x3iPFUzbX6RrPYJYPraomWNP2DEtx8JTgXB1SeXUeyNSqA6EHovL+0v0hWy2uBe/sw0EBlKWgTE5zJKLcu39sspHZ1e6IBaQCDGk796APUygdqx3WdT7BVb6LvpCN4OdRrANqtGMEaPEmQByEeamNvb8oUGsFR4DpJDZEkAZ5LAIxcVUs+3tnc/CQ5o3E8ZyHLqrSyoCJGY4rAOwuELq44mEAVCzZXmednd7rb7Oe63oPZYZZq03m3Ig9i8EH4cVuNid9Wz9LfYJvQMXC6uLqw0CCCCAAggggAKp/ShbOyu6tGtTDTH/IgH0lWxZ79NtSLA3/AKrf6XLHw1dMDD85H73D2TixWU1HwBMa5gZb8ymdDTpHtKslLZ6rha5ryJAOUTOuaRuikY2WzZ2302js+zLMO4kEeBClbxvFjBk1zjwBA9Sq1Y7Bgcwmec78s/XNPtoLC94+rJHSPiFz3ujrrQS9pqUnSwtnTMO6aaLPboqllqpHQio0H/ug+6v102CsPtvxNIzERn8vXmqPe1Hs7cR+drvOCqY9Nojl2kzX7wcKvdnJplxjfyKh72quc2GCG5gDdlqVN2yrLBwwz5wka9INpNnWB5nVLKWycIlPol7RhImSfta+BTqw1HToY3gT6c+SnG2Nr24XDod45hNKlJ1E4iJw/bA0qM/G38w3pWmW8ScsV7voS91SoWBhc4NJdjgd0t4LD7ztj7RWfUJLn1HFxOpM9FsbKzSDEECCI3tcJy5ZFU/Zu5g222gES2nmMvxZt9PZVhKkQcNlQbcFocJFJ3sVxmztojF2TgOnwWtHXRLPaIS/bL+FfoRjV126rZK7ajCWPYZ4efJTjLrtNve6o4lxdmXuJjoOHRK/SHZA1zHgZnED4QrlRrmyWWg2k1hDmNLsRdLnObOUDLeqebcbJrGvJopFfYmu0SCDn0lWL6ObdWFarQrScIBE/djKOminbXehZTa51PN24OAHmYUVcribwa8MLMdF2MGDoYBBGR0CIydhkgkrRcLdaxTExiO5o1PjuCq1fa2ux+dKkW8A92If8jkfJSF+2nA1zzn3o1jIZBU+864EEjNwy0iOMpZTd0bDFFxtkpYLa2reNFzQR9VUBB1B+K3a7T9VT/Q32C8+bLGbTRdzezL9M/Begbq/k0/0N9leL0RmqdDwIIILRTqCCCw0CCCCAAs5+nOoBYGje6qI8GuJWjLIP/6AtsCy0ePbVDywhjW/1u8lj4aumQXTTx5fmHstSudzQyDnAWVXZaOyqNcdMQB6GQtFuqqDoVDLo6cDD17yAqxUBYAQAcJLY5u0Cmqto30wXQJzGRHI8VXbpszy/DVrBhxEZNnu8dVM2ykWN+rq4nkZNLCBPDVT8dHQmSVKo1zQW7wsnvp/aW+oRnD2tHOAPitIDuzp4nkCGy7gMs1mmzgNa1sd+Orj6d7F6BPi9shmfEa/a2dwDjDfJMb4ql3dbuzy356eikLe6Gs6yq5ZbaDWe07hPmSkFgNKVpruLgaRZGhxuxH4KVtFR5s5MS/MRPJP6dVuE6TuTOxGqJDxTjKCHEnnITsqkQuzdpd2eF4Ic3umZ0mW666uHgpujQhlR7RLqmGe9h+y0N1jr5o9vptLHOAh0eZlGpVCKA5z7pfYrjsg7HRqMdMOEmILy8HmJEj+yc259XEAMZBMTTLRHMzuSrrXhdJa4ggAYW4p1kmOEeqdUK+pggToRBWf9KUqoqW2NlLqNEnFi7SDiiQHDfHQLQbTYMFOmzXA1repAASN23WLS6XYcNIhxBOZ4QN+ilb5ZjGRI3y0wU/qiapSbIC8Q2q4NdTyA0MQI9kvs9coqWpjgS1lOk5pAjOXAj1UZZbPUD5c9xHAwZ4Zq33Ta2U2ENBx/eyM8h0VILYuaSSorm0NEQacE/WEZ5EieW7IKl3/AF2OeBhgNEdIV7vn6wy8AAnjHXRUS/7wL3FpLMM5AAT5+CRx2EJf4hrlA7Sn2cz2rIj19JXoW6P5NP8ASF512efFos0aGq70ZA9yvRFyH6in0V4KkQyO2PkEEExM6guSoa13vhtLKQzDgZgjI5a8FhpNILgK6gAFYF9M1r7W1GMwz6oHcGsBL/N9QD/6itp2lvhtks1Su6O404QfvOP2W+JWLbS3M6nYhUrz21RpqvnIguPcB4Zvc483cljNRnFpYO9GYBy8HEfFSFwXyaTg1xy0nkmTSC0ndHuR8kWzWI1DDRpl+/JJKmtjxtPRqFgFKsATBKmW2RlMTA6ys1uax2probI6q4ULHVP86oXAfdEAeMLllSOyMm0V3bq/S6KFPR/2nfl4Dqm2wNEfxLTBgAnLoozaw/6k8mqR2NtQZaAC7BMtxcMhx6LohqGjkyNuTNEv2t3WkaYT6qi3feA/jKgdpk0eAV5vWnNJnEgSs+p3SalSqW5EPKivZSK4XSpZ21WYQSM5lpITinYnYMPdg5ThbPgY1zVQo1LRTyz91YbBa7Q6BkB0hMnRVMdXlUbT7KkD3nuAEmSQ0SSfIeaVc2aYExnp1/wqVYrQ+pbQ+oSYLw3k0EgZKc2obUa6k+mcnAtcBxGY9yhxJ+Wzj6IY+e+Z1bicA08WwRCc06ZBxEnk2TA89SoqlarQ5wyA4kqTtDy1mInE/Ro/MchHilsreiVpu7N1mrszBFVrursMexUhabQHNMEg8k1umyltmp03Zw0T+qNUagARM+eXUdVWWNo54T9MjQDSGIuLs2gTzIHxVkslF7jq2OYz5dVD16DXubnkxwdHE54Z8c0a7rweTgrM7N/3S0ksePyu3HTIoi6I5Zq9D/buzfw1Ok+C9hlryNWu1aSPw6jwWXXtTpvqYqbRB4fJalXquqCKhLwA5uFxkQRDgmI2cscT2Tp4do+PdDVu0PDKkqZU9kbvFWq0wQaLsYduzEQeMrdLgP1DOh9ys+uQNaxzGsDCxxGETmMy12eZkb1ZLovk0gGPzby1bx6q0dInKXk7LcupKz2hrxLSCP3rwSq0Bneld7Kbn0xiLQTh4garP6t4Mq2ltar3W4cRwtzJGjfHirftKGuYWA9/CT9stIbxgHPos+ttM0ezxEkYHAEDVMkI2avZ6+JodEAjfko6339TpzBLjwa0nzKrlntlTsGNc46TBOZnPPmoy8beyk0ue4NAB19lhOWVrSIXb3a2q97H9i4soy5gdhFMVN1V+ffwjQaSd6zS99qLVawWV6peC7E7utEkaE4QMhJgaZo+2O0TrVUyJFJv2RpPOFCYSzUZnON4G6fklZWF1scPdDI3u9ANFbNmbBhY0nJxl2e4aN85UZs1cpqOFWqO4MxP3z04e60KjTaQMo+W7981zZZekdmKP+zFbHR3wnFUABEAIHdSfZk6lc50Gb7aUMNoLtxAzUDXqEPMGM5G6DyWpX9c4rUizKdWngfks2vKwPp92o0tI+9u8xkuvFK1RyZY07JG7NrK7YY+pLRoXNxEeIzhXe4bG4gvyIdBDmkOactxGSyiowtMH/Ku30cX6aVTsXHuPP8A2n5JpY0yf2uKvpev4SdydtoQE/dSGEuG7PqIVatW2FkaP5uLkxrjPjEeqm8UrpbLY88ZqyrWJuG0w7Igv14ElS9gtzH4muz72Yn7JjUdfgq5fW0TalVrqdPCGkySe84HXIaBN6FpwPLgev5huP70TPFOPTHOLei/CiwjJwSP8FjqtOjaYJHNxynwVXqXw9oxDMTB4hWLZa/m1S4O+3HdHHjHNNhwu7aMyZdUhxYbn7OXmrWxjMk1XGSTk0tOWkbt6l6E4nyMpBBjXIT6pHETIAmMyeL+HQIWRzjOM5h7hlkI1bl0+Ku9kB5hBzH76IGiDkePyXWo7vX/ACozh7Qko+wp/fj+wgHRnz+S6fn8E2qPzAHAn2hTQlkl2AxYhrEdRwPkjPbCLZKndHJGxSVZPQ6F7JbHUnAtPUbiFdbPWD2hw0cJCz2u+SfIK6bOOmzs6H3KYZEXtO2k9uKGl7coMsceQP7CoQp9vXpUziIZJdJ+6M4y13DxV82qLaTHPJMPEEaweInqqdsnRyq1DmSQwTuAzd7t8k74RbJqs6Sq7tDcxtDcLSGzqTnHyU8SkrYYY4j8LvYoOZy2Zy7YJ7WsdTPeIBc95nBkPst456qRu76PaIcHVHOqZgkOOR44uMq8tHdAXAyFlD/ZJje03Yx4GQBEaZDoUxNkgwVNotRgdqo5MKltF8HynDUuEUyzrjqUKQNGEiaJJy89y5XjknVHpLNBryvQyNL19U/pXYwNIc1rp1kT4dEtTswbnqfbol6bJ6LqxYvHb6eb8n5Pn/jHhVr22Ls76LsFJrXgDC4CCI+ah7t2EDagdJGYiDotHISFoENy13dTlKtRzfZKqD2XJoWKbYXd2FrqsAhpdjaPyuz95HgttpiAI0Czf6WrLFWhVA+217CebCCPR58lSHRsL2UGEdtQ6eXyRYRmhV8UzqsV7Uwc9fholLBaDTeHNMEGQm5MZrocMueaZJLRj2bHdjw+m1zdHAH5+qVLYOXI+Rj4qtbA2/FTdTJ+yQW9Dr6+6slQ9/ozPo53/wCVzTjTodPQak/U/mPkMk4Gh6KOstTEGN4CXf35kz5KRbnPRI+Awjz7n4KMs9XHUc4aNAA6kkn2apIlQ9zPkOO8u9pHwC5iRNXe/UcM/h8E7BUZZHw8ji35R7J652p4BVhwaPBvWfqeAV82c/27OU+6zQVD2QxfaOEHrvWi7MVJoDkSPVMhkVb6Q6lYDE17TRORaCCQ4byE3uKlhszOLpcfE5eir+1d9PqYWSx53uYCC6dxCuBpYGNZ+FoHkM07I5ODdcrUg5padHAg9CjBGWnKyu3faatOo9lQ4mh0NO8CN/irCx8qDslTFUeeLj7kfBTQMLBg66itcjrRQrlwjgulGa4oCwMbxR5RcS6EGBwkK9QyGxkc56Jw0pnaz328wfh80G+hy0qnfSrQmy03fgqjyc1w94VvpqA+kSnisNTkWHycFsejY/0jHEdqIEZq6Udga0MOAwkWbk7cJY7kJ8kxYUS0wRa9iq+G0NH4wW+mXstBdGOOLRPQGAPUrLdnKsWikfzt9wtWr2cEl4+1hI8NVLN1MaI3srQC4Ay5pz8spUjQKiqIioXDU69CApKkc1EYSthIa+NYMesKu7NP+7P2WU56mZ9QrFbRk4cR+/dVq429+oeIaPEEx7rlkRZOUHfWiNw91IVDkomxvl7nbtB4QpCu+Gk8B+/gnxvRsSMrvl9Jg4lx6Nj4keSuuy9vawOa5wG8TvyGioV2Ox1ajzoIY3o3X1Kd3pVLWAjjHPTcfBViMQN1U+1tNFp/G0kcm94+y0e1OVO2WuvDaWuLmnCHHKeEbxzVsrlNd8I504umJsRyEVqNUdAngtOYrNkfnI35qXZWlRNBmikaYjRYauDum5Lhyb0AdCloWmMOCF2EQNRwUGARmoNRkABNLb9tnR3/AIp2ExtlT61reDSfMiP6Sg18HdMqN2upYrFaB/8AG4+WakKSTvhs2esONKp/QUI2HTAMaUY5IAIzQuhM7R658Md0TBiVtDu4kWIk9gie2YZitNIfnatZjKOCyTZh8Wikfzt94WvSky+hokHYawc5+cjEY/KQYy5ZKapKtWFmGpVnKHuyOkTMhS9G0D7oJ6KIw9tm5VS734e13GYHr/ZWV1bFq0t3Z8ic+ipmIdq5rt7z76Lmn1kpFksDe6Of9ka+6xbROHVxDRylFsxgeA+KQvZx7N86NGJpHFuUFZBmRZy6G4WAeE8dJKUvipFOebfj80hd78LWjkPPendSiyoC2oSG5GRBOWmqvEokd2LsFRlWo55dGCBLpzLgrNVCZXD988mj3+SeVWCZJn97k7VPRy5ZNvYGppfDyKRjUw3zKcCOCZ3k4YQZyDpIO7IrSIzp0oThgzhJWN/dxHfn4JzZBPe46dFhqHTV1cR4WmB2ooEoIzQgA4CAC6uoACjLcPrW82exy9ypOVCXhaP9QGR/6YdPLERHosBklScheGdGr/03/wBJSVB0/uEtah9U/wDQ7+krUEenn5rcgjgIU9B0RwuujtEbS6W+KRplOqjJBHFM6ZU5dGQ9stUtcCCQQZEcls1Ovk133XgHzErFKa2K4XYrLSmDLBOXglyflBHpG3q6K5A3hs5jT3UlYwCBhAA4BQ1WiP4kkGYDQct4HyhT9nbkoji0Dd+/3Kot/CK744g+MK8uOZ4/v5qt3vZAbSw7nN9Wn+6h2RP2GsF5hzAcLtOXz6pzaamKk4wRIORUPd7YZHN3un9pqfVEcGn2WQWy08aik0CxVZM7m5/JHvJ00yAOCQuuicGWm53HqClLc7dzVoq2SbLdcTe6/q32PzR6lobJDO8d7tw6JjYyXMwNOsuPtn5eqd06AbkP30Tvpyz2xZnX4KPvmkCM545b92fmk7Regktp5kau+ATSriM5mTvJlRlminRbH8Oco+XBWjWxw0DLf0/upJtSBEJhddJobAPXj4qSY0KqZzuLWmdY+UoCuNYjBiDAwR2ogCUC0UMgSguoNOAKFv2sxpYSRMkc4jfymFL1FSA3tq76u4wGj8o0Pjqpzn4othw/ZKies9tp72u6ls/3Ug/vMJpkEEHfIO4jl8FENZASAt/YCq4HLs3ug6B7Wy0+OnkpY8zcqZ1ZvhxjG4mXXnZhSrVKbTLWOLROsDSee7wSISbqhcSXGSSSSdSTmSUA5emmTFEwbqepTyUjbKOCo5vCPVoPxSzYyDMWtbIumyUuQI9VkjFqmx5P8Izh3vcpcn5BdEr4tHZ2loDQcbcRJPAxEeSmaVeBJEevmqxev+5bmSZjM7jhIHnKnrSe6AuCc2paOqEE42x3Vdnl+9Pkoe/q+B1NwEnvgde6nFrvShTEuqsA4BwJ6ABVN9+fxVp7simxvdB1MnNxG6cvJak27ObGrkSFEYGCTnxS1qqd2N5EcNf8prWfpwVTtV/Pq1O73GtJORzMaElbE6cyukabZ6eBgHLcoy3vl3QKo2C+7QXANqSCYh4xDz1VjdVJzOvLTwVcZzTVFrsVRzDGgMSm9/3vh+qZk5wlxH3WnQDmfgmNWsYUVbnS8nfDc+OWSM+o2hcMVLIrJGzEBSlB0hQNmeYUrYXLzj1Req3CcQ3eoT6jUJzAHmkXjJcsTsyNwXTgnvxOD5mJfokGl3EJVuLiPL+6TplLNXSeazoB4+iOJ4oBGC0UMBzQLeZQC48rDUQe09sLWCm0nFVJHRo+2fh4ppYaEBNa7y+11S7PBDG8hAPu72UswQFyZpXKj1/h40oX/QlYqg7YXuSeybpHePwVyveqWscRuBKyOpVLiXOMkmSn+NBOV/wp8iVKv6dRgk12V6KZxCwCNfLg6riH3mMd4xB9QitKbVD3jyA+Kya4YhWmtW2WyslPofcrKaO5a3suP9JS6H3Kyf5Nj0gXjHbXflgegXduLVgs5H4iG/P0BSlzd60Whx1D3DyyChfpFeYojcXuPkAB7lcD3kOxaxFQUns66Kv/ABco1ObsdD5H4Xf0ldD4c8HTRPW21lrC6eMeSg7lpNLTIdJe0F0d0MjOTuzTG01SdTKd7OEmsKeJwa+cQBiYBj3U0tDynb2Sbs7QMAgEhwkRlvMblYcSJYbE2kXOEuLokvOIxwC7abUW6BvkFWCpEJyt6P/Z"/>
          <p:cNvSpPr>
            <a:spLocks noChangeAspect="1" noChangeArrowheads="1"/>
          </p:cNvSpPr>
          <p:nvPr/>
        </p:nvSpPr>
        <p:spPr bwMode="auto">
          <a:xfrm>
            <a:off x="0" y="-40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8" name="Picture 2" descr="http://cdn.sheknows.com/articles/2010/07/siblings-group-lov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28600"/>
            <a:ext cx="4425950"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352572"/>
      </p:ext>
    </p:extLst>
  </p:cSld>
  <p:clrMapOvr>
    <a:masterClrMapping/>
  </p:clrMapOvr>
  <p:transition spd="slow">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981200"/>
            <a:ext cx="8229600" cy="4953000"/>
          </a:xfrm>
          <a:ln>
            <a:noFill/>
          </a:ln>
        </p:spPr>
        <p:txBody>
          <a:bodyPr rtlCol="0">
            <a:normAutofit/>
          </a:bodyPr>
          <a:lstStyle/>
          <a:p>
            <a:pPr marL="0" indent="0" eaLnBrk="1" fontAlgn="auto" hangingPunct="1">
              <a:lnSpc>
                <a:spcPct val="90000"/>
              </a:lnSpc>
              <a:spcAft>
                <a:spcPts val="0"/>
              </a:spcAft>
              <a:buClr>
                <a:schemeClr val="accent1"/>
              </a:buClr>
              <a:buFont typeface="Arial" panose="020B0604020202020204" pitchFamily="34" charset="0"/>
              <a:buNone/>
              <a:defRPr/>
            </a:pPr>
            <a:r>
              <a:rPr lang="en-US" altLang="en-US" sz="3000" u="sng" dirty="0" smtClean="0">
                <a:solidFill>
                  <a:schemeClr val="bg1"/>
                </a:solidFill>
                <a:cs typeface="Arial" pitchFamily="34" charset="0"/>
              </a:rPr>
              <a:t>Demonstrate</a:t>
            </a:r>
          </a:p>
          <a:p>
            <a:pPr>
              <a:lnSpc>
                <a:spcPct val="90000"/>
              </a:lnSpc>
              <a:buClr>
                <a:schemeClr val="bg1"/>
              </a:buClr>
              <a:defRPr/>
            </a:pPr>
            <a:r>
              <a:rPr lang="en-US" altLang="en-US" sz="2600" b="1" dirty="0" smtClean="0">
                <a:solidFill>
                  <a:schemeClr val="bg1"/>
                </a:solidFill>
                <a:cs typeface="Arial" pitchFamily="34" charset="0"/>
              </a:rPr>
              <a:t>Why the youth/child should be in a permanent </a:t>
            </a:r>
            <a:r>
              <a:rPr lang="en-US" altLang="en-US" sz="2600" b="1" dirty="0">
                <a:solidFill>
                  <a:schemeClr val="bg1"/>
                </a:solidFill>
                <a:cs typeface="Arial" pitchFamily="34" charset="0"/>
              </a:rPr>
              <a:t>placement with a prospective relative </a:t>
            </a:r>
            <a:r>
              <a:rPr lang="en-US" altLang="en-US" sz="2600" b="1" dirty="0" smtClean="0">
                <a:solidFill>
                  <a:schemeClr val="bg1"/>
                </a:solidFill>
                <a:cs typeface="Arial" pitchFamily="34" charset="0"/>
              </a:rPr>
              <a:t>guardian</a:t>
            </a:r>
          </a:p>
          <a:p>
            <a:pPr>
              <a:lnSpc>
                <a:spcPct val="90000"/>
              </a:lnSpc>
              <a:buClr>
                <a:schemeClr val="bg1"/>
              </a:buClr>
              <a:defRPr/>
            </a:pPr>
            <a:r>
              <a:rPr lang="en-US" altLang="en-US" sz="2600" b="1" dirty="0" smtClean="0">
                <a:solidFill>
                  <a:schemeClr val="bg1"/>
                </a:solidFill>
                <a:cs typeface="Arial" pitchFamily="34" charset="0"/>
              </a:rPr>
              <a:t>Why </a:t>
            </a:r>
            <a:r>
              <a:rPr lang="en-US" altLang="en-US" sz="2600" b="1" dirty="0">
                <a:solidFill>
                  <a:schemeClr val="bg1"/>
                </a:solidFill>
                <a:cs typeface="Arial" pitchFamily="34" charset="0"/>
              </a:rPr>
              <a:t>a relative </a:t>
            </a:r>
            <a:r>
              <a:rPr lang="en-US" altLang="en-US" sz="2600" b="1" dirty="0" smtClean="0">
                <a:solidFill>
                  <a:schemeClr val="bg1"/>
                </a:solidFill>
                <a:cs typeface="Arial" pitchFamily="34" charset="0"/>
              </a:rPr>
              <a:t>guardianship </a:t>
            </a:r>
            <a:r>
              <a:rPr lang="en-US" altLang="en-US" sz="2600" b="1" dirty="0">
                <a:solidFill>
                  <a:schemeClr val="bg1"/>
                </a:solidFill>
                <a:cs typeface="Arial" pitchFamily="34" charset="0"/>
              </a:rPr>
              <a:t>assistance payment is in the best interests of the youth or child</a:t>
            </a:r>
            <a:r>
              <a:rPr lang="en-US" altLang="en-US" sz="2600" b="1" dirty="0">
                <a:solidFill>
                  <a:schemeClr val="bg1"/>
                </a:solidFill>
              </a:rPr>
              <a:t> </a:t>
            </a:r>
          </a:p>
          <a:p>
            <a:pPr>
              <a:lnSpc>
                <a:spcPct val="90000"/>
              </a:lnSpc>
              <a:buClr>
                <a:schemeClr val="bg1"/>
              </a:buClr>
              <a:defRPr/>
            </a:pPr>
            <a:r>
              <a:rPr lang="en-US" altLang="en-US" sz="2600" b="1" dirty="0" smtClean="0">
                <a:solidFill>
                  <a:schemeClr val="bg1"/>
                </a:solidFill>
                <a:cs typeface="Arial" pitchFamily="34" charset="0"/>
              </a:rPr>
              <a:t>Efforts </a:t>
            </a:r>
            <a:r>
              <a:rPr lang="en-US" altLang="en-US" sz="2600" b="1" dirty="0">
                <a:solidFill>
                  <a:schemeClr val="bg1"/>
                </a:solidFill>
                <a:cs typeface="Arial" pitchFamily="34" charset="0"/>
              </a:rPr>
              <a:t>to discuss adoption with the </a:t>
            </a:r>
            <a:r>
              <a:rPr lang="en-US" altLang="en-US" sz="2600" b="1" dirty="0" smtClean="0">
                <a:solidFill>
                  <a:schemeClr val="bg1"/>
                </a:solidFill>
                <a:cs typeface="Arial" pitchFamily="34" charset="0"/>
              </a:rPr>
              <a:t>prospective relative guardian as </a:t>
            </a:r>
            <a:r>
              <a:rPr lang="en-US" altLang="en-US" sz="2600" b="1" dirty="0">
                <a:solidFill>
                  <a:schemeClr val="bg1"/>
                </a:solidFill>
                <a:cs typeface="Arial" pitchFamily="34" charset="0"/>
              </a:rPr>
              <a:t>the more permanent option for the youth or </a:t>
            </a:r>
            <a:r>
              <a:rPr lang="en-US" altLang="en-US" sz="2600" b="1" dirty="0" smtClean="0">
                <a:solidFill>
                  <a:schemeClr val="bg1"/>
                </a:solidFill>
                <a:cs typeface="Arial" pitchFamily="34" charset="0"/>
              </a:rPr>
              <a:t>child</a:t>
            </a:r>
          </a:p>
          <a:p>
            <a:pPr>
              <a:lnSpc>
                <a:spcPct val="90000"/>
              </a:lnSpc>
              <a:buClr>
                <a:schemeClr val="bg1"/>
              </a:buClr>
              <a:defRPr/>
            </a:pPr>
            <a:r>
              <a:rPr lang="en-US" altLang="en-US" sz="2600" b="1" dirty="0" smtClean="0">
                <a:solidFill>
                  <a:schemeClr val="bg1"/>
                </a:solidFill>
                <a:cs typeface="Arial" pitchFamily="34" charset="0"/>
              </a:rPr>
              <a:t>The </a:t>
            </a:r>
            <a:r>
              <a:rPr lang="en-US" altLang="en-US" sz="2600" b="1" dirty="0">
                <a:solidFill>
                  <a:schemeClr val="bg1"/>
                </a:solidFill>
                <a:cs typeface="Arial" pitchFamily="34" charset="0"/>
              </a:rPr>
              <a:t>reasons that the relative is unwilling to adopt…this requires </a:t>
            </a:r>
            <a:r>
              <a:rPr lang="en-US" altLang="en-US" sz="2600" b="1" dirty="0" smtClean="0">
                <a:solidFill>
                  <a:schemeClr val="bg1"/>
                </a:solidFill>
                <a:cs typeface="Arial" pitchFamily="34" charset="0"/>
              </a:rPr>
              <a:t>exploration</a:t>
            </a:r>
          </a:p>
          <a:p>
            <a:pPr marL="0" indent="0" eaLnBrk="1" fontAlgn="auto" hangingPunct="1">
              <a:lnSpc>
                <a:spcPct val="90000"/>
              </a:lnSpc>
              <a:spcAft>
                <a:spcPts val="0"/>
              </a:spcAft>
              <a:buClr>
                <a:schemeClr val="accent1"/>
              </a:buClr>
              <a:buFont typeface="Arial" panose="020B0604020202020204" pitchFamily="34" charset="0"/>
              <a:buNone/>
              <a:defRPr/>
            </a:pPr>
            <a:r>
              <a:rPr lang="en-US" altLang="en-US" sz="2800" b="1" dirty="0" smtClean="0">
                <a:solidFill>
                  <a:srgbClr val="333399"/>
                </a:solidFill>
                <a:latin typeface="Arial Black" panose="020B0A04020102020204" pitchFamily="34" charset="0"/>
              </a:rPr>
              <a:t>							</a:t>
            </a:r>
            <a:endParaRPr lang="en-US" sz="2800" dirty="0">
              <a:solidFill>
                <a:srgbClr val="333399"/>
              </a:solidFill>
              <a:latin typeface="Arial Black" panose="020B0A04020102020204" pitchFamily="34" charset="0"/>
            </a:endParaRPr>
          </a:p>
        </p:txBody>
      </p:sp>
      <p:sp>
        <p:nvSpPr>
          <p:cNvPr id="5" name="Title 1"/>
          <p:cNvSpPr txBox="1">
            <a:spLocks/>
          </p:cNvSpPr>
          <p:nvPr/>
        </p:nvSpPr>
        <p:spPr>
          <a:xfrm>
            <a:off x="228600" y="304800"/>
            <a:ext cx="8686800" cy="1295400"/>
          </a:xfrm>
          <a:prstGeom prst="rect">
            <a:avLst/>
          </a:prstGeom>
          <a:solidFill>
            <a:schemeClr val="accent1">
              <a:lumMod val="75000"/>
            </a:schemeClr>
          </a:solidFill>
          <a:ln>
            <a:noFill/>
          </a:ln>
          <a:effectLst>
            <a:outerShdw blurRad="304800" dist="38100" dir="2700000" algn="tl" rotWithShape="0">
              <a:prstClr val="black"/>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Documentation</a:t>
            </a:r>
            <a:endParaRPr lang="en-US" sz="5400" dirty="0">
              <a:solidFill>
                <a:schemeClr val="bg1"/>
              </a:solidFill>
            </a:endParaRPr>
          </a:p>
        </p:txBody>
      </p:sp>
    </p:spTree>
    <p:extLst>
      <p:ext uri="{BB962C8B-B14F-4D97-AF65-F5344CB8AC3E}">
        <p14:creationId xmlns:p14="http://schemas.microsoft.com/office/powerpoint/2010/main" val="3659639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TotalTime>
  <Words>3323</Words>
  <Application>Microsoft Office PowerPoint</Application>
  <PresentationFormat>On-screen Show (4:3)</PresentationFormat>
  <Paragraphs>561</Paragraphs>
  <Slides>50</Slides>
  <Notes>26</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Supporting Permanence, Adoption Assistance, and the  Title IV-E Waiver Demonstration Project</vt:lpstr>
      <vt:lpstr>Supporting Permanence</vt:lpstr>
      <vt:lpstr>PowerPoint Presentation</vt:lpstr>
      <vt:lpstr>PowerPoint Presentation</vt:lpstr>
      <vt:lpstr>PowerPoint Presentation</vt:lpstr>
      <vt:lpstr>PowerPoint Presentation</vt:lpstr>
      <vt:lpstr>PowerPoint Presentation</vt:lpstr>
      <vt:lpstr>Is this the appropriate goal?</vt:lpstr>
      <vt:lpstr>PowerPoint Presentation</vt:lpstr>
      <vt:lpstr>PowerPoint Presentation</vt:lpstr>
      <vt:lpstr>PowerPoint Presentation</vt:lpstr>
      <vt:lpstr>PowerPoint Presentation</vt:lpstr>
      <vt:lpstr>PowerPoint Presentation</vt:lpstr>
      <vt:lpstr>PowerPoint Presentation</vt:lpstr>
      <vt:lpstr>Chafee Eligibility</vt:lpstr>
      <vt:lpstr>Adoption Assistance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Title IV-E Waiver Demonstration Project</vt:lpstr>
      <vt:lpstr>What is IV-E?</vt:lpstr>
      <vt:lpstr>What is IV-E?</vt:lpstr>
      <vt:lpstr>What is IV-E?</vt:lpstr>
      <vt:lpstr>What is a Title IV-E Waiver Demonstration Project?</vt:lpstr>
      <vt:lpstr>What is a Title IV-E Waiver Demonstration Project?</vt:lpstr>
      <vt:lpstr>The IV-E Waiver in CO</vt:lpstr>
      <vt:lpstr>The IV-E Waiver in CO</vt:lpstr>
      <vt:lpstr>The IV-E Waiver in CO</vt:lpstr>
      <vt:lpstr>The IV-E Waiver in CO</vt:lpstr>
      <vt:lpstr>INTERVENTIONS</vt:lpstr>
      <vt:lpstr>Family Engagement</vt:lpstr>
      <vt:lpstr>Family Engagement  Desired Outcomes</vt:lpstr>
      <vt:lpstr>Permanency Roundtables</vt:lpstr>
      <vt:lpstr>Permanency Roundtables</vt:lpstr>
      <vt:lpstr>Permanency Roundtables Desired Outcomes</vt:lpstr>
      <vt:lpstr>Kinship Supports</vt:lpstr>
      <vt:lpstr>Kinship Supports Desired Outcomes</vt:lpstr>
      <vt:lpstr>Trauma Informed Assessment</vt:lpstr>
      <vt:lpstr>Trauma Informed Assessment Desired Outcomes</vt:lpstr>
      <vt:lpstr>Trauma Informed Treatment</vt:lpstr>
      <vt:lpstr>Trauma Informed Treatment Desired Outcomes</vt:lpstr>
      <vt:lpstr>Questions/Comments/Concerns</vt:lpstr>
    </vt:vector>
  </TitlesOfParts>
  <Company>CDHS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Colorado’s</dc:title>
  <dc:creator>Paige Rosemond</dc:creator>
  <cp:lastModifiedBy>CDHS</cp:lastModifiedBy>
  <cp:revision>55</cp:revision>
  <cp:lastPrinted>2013-09-19T17:06:49Z</cp:lastPrinted>
  <dcterms:created xsi:type="dcterms:W3CDTF">2013-09-16T17:07:12Z</dcterms:created>
  <dcterms:modified xsi:type="dcterms:W3CDTF">2014-01-10T23:54:26Z</dcterms:modified>
</cp:coreProperties>
</file>